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703" r:id="rId2"/>
  </p:sldMasterIdLst>
  <p:sldIdLst>
    <p:sldId id="269" r:id="rId3"/>
    <p:sldId id="270" r:id="rId4"/>
    <p:sldId id="256" r:id="rId5"/>
    <p:sldId id="259" r:id="rId6"/>
    <p:sldId id="258" r:id="rId7"/>
    <p:sldId id="260" r:id="rId8"/>
    <p:sldId id="261" r:id="rId9"/>
    <p:sldId id="262" r:id="rId10"/>
    <p:sldId id="263" r:id="rId11"/>
    <p:sldId id="264" r:id="rId12"/>
    <p:sldId id="265" r:id="rId13"/>
    <p:sldId id="267" r:id="rId14"/>
    <p:sldId id="268" r:id="rId15"/>
    <p:sldId id="266" r:id="rId16"/>
  </p:sldIdLst>
  <p:sldSz cx="9144000" cy="6858000" type="screen4x3"/>
  <p:notesSz cx="6858000" cy="9144000"/>
  <p:defaultTextStyle>
    <a:defPPr>
      <a:defRPr lang="el-GR"/>
    </a:defPPr>
    <a:lvl1pPr algn="l" rtl="0" fontAlgn="base">
      <a:spcBef>
        <a:spcPct val="0"/>
      </a:spcBef>
      <a:spcAft>
        <a:spcPct val="0"/>
      </a:spcAft>
      <a:defRPr u="sng" kern="1200">
        <a:solidFill>
          <a:schemeClr val="tx1"/>
        </a:solidFill>
        <a:latin typeface="Garamond" pitchFamily="18" charset="0"/>
        <a:ea typeface="+mn-ea"/>
        <a:cs typeface="+mn-cs"/>
      </a:defRPr>
    </a:lvl1pPr>
    <a:lvl2pPr marL="457200" algn="l" rtl="0" fontAlgn="base">
      <a:spcBef>
        <a:spcPct val="0"/>
      </a:spcBef>
      <a:spcAft>
        <a:spcPct val="0"/>
      </a:spcAft>
      <a:defRPr u="sng" kern="1200">
        <a:solidFill>
          <a:schemeClr val="tx1"/>
        </a:solidFill>
        <a:latin typeface="Garamond" pitchFamily="18" charset="0"/>
        <a:ea typeface="+mn-ea"/>
        <a:cs typeface="+mn-cs"/>
      </a:defRPr>
    </a:lvl2pPr>
    <a:lvl3pPr marL="914400" algn="l" rtl="0" fontAlgn="base">
      <a:spcBef>
        <a:spcPct val="0"/>
      </a:spcBef>
      <a:spcAft>
        <a:spcPct val="0"/>
      </a:spcAft>
      <a:defRPr u="sng" kern="1200">
        <a:solidFill>
          <a:schemeClr val="tx1"/>
        </a:solidFill>
        <a:latin typeface="Garamond" pitchFamily="18" charset="0"/>
        <a:ea typeface="+mn-ea"/>
        <a:cs typeface="+mn-cs"/>
      </a:defRPr>
    </a:lvl3pPr>
    <a:lvl4pPr marL="1371600" algn="l" rtl="0" fontAlgn="base">
      <a:spcBef>
        <a:spcPct val="0"/>
      </a:spcBef>
      <a:spcAft>
        <a:spcPct val="0"/>
      </a:spcAft>
      <a:defRPr u="sng" kern="1200">
        <a:solidFill>
          <a:schemeClr val="tx1"/>
        </a:solidFill>
        <a:latin typeface="Garamond" pitchFamily="18" charset="0"/>
        <a:ea typeface="+mn-ea"/>
        <a:cs typeface="+mn-cs"/>
      </a:defRPr>
    </a:lvl4pPr>
    <a:lvl5pPr marL="1828800" algn="l" rtl="0" fontAlgn="base">
      <a:spcBef>
        <a:spcPct val="0"/>
      </a:spcBef>
      <a:spcAft>
        <a:spcPct val="0"/>
      </a:spcAft>
      <a:defRPr u="sng" kern="1200">
        <a:solidFill>
          <a:schemeClr val="tx1"/>
        </a:solidFill>
        <a:latin typeface="Garamond" pitchFamily="18" charset="0"/>
        <a:ea typeface="+mn-ea"/>
        <a:cs typeface="+mn-cs"/>
      </a:defRPr>
    </a:lvl5pPr>
    <a:lvl6pPr marL="2286000" algn="l" defTabSz="914400" rtl="0" eaLnBrk="1" latinLnBrk="0" hangingPunct="1">
      <a:defRPr u="sng" kern="1200">
        <a:solidFill>
          <a:schemeClr val="tx1"/>
        </a:solidFill>
        <a:latin typeface="Garamond" pitchFamily="18" charset="0"/>
        <a:ea typeface="+mn-ea"/>
        <a:cs typeface="+mn-cs"/>
      </a:defRPr>
    </a:lvl6pPr>
    <a:lvl7pPr marL="2743200" algn="l" defTabSz="914400" rtl="0" eaLnBrk="1" latinLnBrk="0" hangingPunct="1">
      <a:defRPr u="sng" kern="1200">
        <a:solidFill>
          <a:schemeClr val="tx1"/>
        </a:solidFill>
        <a:latin typeface="Garamond" pitchFamily="18" charset="0"/>
        <a:ea typeface="+mn-ea"/>
        <a:cs typeface="+mn-cs"/>
      </a:defRPr>
    </a:lvl7pPr>
    <a:lvl8pPr marL="3200400" algn="l" defTabSz="914400" rtl="0" eaLnBrk="1" latinLnBrk="0" hangingPunct="1">
      <a:defRPr u="sng" kern="1200">
        <a:solidFill>
          <a:schemeClr val="tx1"/>
        </a:solidFill>
        <a:latin typeface="Garamond" pitchFamily="18" charset="0"/>
        <a:ea typeface="+mn-ea"/>
        <a:cs typeface="+mn-cs"/>
      </a:defRPr>
    </a:lvl8pPr>
    <a:lvl9pPr marL="3657600" algn="l" defTabSz="914400" rtl="0" eaLnBrk="1" latinLnBrk="0" hangingPunct="1">
      <a:defRPr u="sng"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1919"/>
    <a:srgbClr val="DDDDDD"/>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4" autoAdjust="0"/>
    <p:restoredTop sz="94660"/>
  </p:normalViewPr>
  <p:slideViewPr>
    <p:cSldViewPr>
      <p:cViewPr varScale="1">
        <p:scale>
          <a:sx n="46" d="100"/>
          <a:sy n="46" d="100"/>
        </p:scale>
        <p:origin x="-1306"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29698" name="Group 2"/>
          <p:cNvGrpSpPr>
            <a:grpSpLocks/>
          </p:cNvGrpSpPr>
          <p:nvPr/>
        </p:nvGrpSpPr>
        <p:grpSpPr bwMode="auto">
          <a:xfrm>
            <a:off x="0" y="2438400"/>
            <a:ext cx="9144000" cy="4046538"/>
            <a:chOff x="0" y="1536"/>
            <a:chExt cx="5760" cy="2549"/>
          </a:xfrm>
        </p:grpSpPr>
        <p:sp>
          <p:nvSpPr>
            <p:cNvPr id="29699"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l-GR"/>
            </a:p>
          </p:txBody>
        </p:sp>
        <p:sp>
          <p:nvSpPr>
            <p:cNvPr id="29700"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l-GR"/>
            </a:p>
          </p:txBody>
        </p:sp>
        <p:sp>
          <p:nvSpPr>
            <p:cNvPr id="29701"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l-GR"/>
            </a:p>
          </p:txBody>
        </p:sp>
        <p:sp>
          <p:nvSpPr>
            <p:cNvPr id="29702"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l-GR"/>
            </a:p>
          </p:txBody>
        </p:sp>
        <p:sp>
          <p:nvSpPr>
            <p:cNvPr id="29703"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l-GR"/>
            </a:p>
          </p:txBody>
        </p:sp>
        <p:sp>
          <p:nvSpPr>
            <p:cNvPr id="29704"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l-GR"/>
            </a:p>
          </p:txBody>
        </p:sp>
        <p:sp>
          <p:nvSpPr>
            <p:cNvPr id="29705"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l-GR"/>
            </a:p>
          </p:txBody>
        </p:sp>
        <p:sp>
          <p:nvSpPr>
            <p:cNvPr id="29706"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l-GR"/>
            </a:p>
          </p:txBody>
        </p:sp>
        <p:sp>
          <p:nvSpPr>
            <p:cNvPr id="29707"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l-GR"/>
            </a:p>
          </p:txBody>
        </p:sp>
        <p:sp>
          <p:nvSpPr>
            <p:cNvPr id="29708"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l-GR"/>
            </a:p>
          </p:txBody>
        </p:sp>
        <p:sp>
          <p:nvSpPr>
            <p:cNvPr id="29709"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l-GR"/>
            </a:p>
          </p:txBody>
        </p:sp>
        <p:sp>
          <p:nvSpPr>
            <p:cNvPr id="29710"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l-GR"/>
            </a:p>
          </p:txBody>
        </p:sp>
        <p:sp>
          <p:nvSpPr>
            <p:cNvPr id="29711"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l-GR"/>
            </a:p>
          </p:txBody>
        </p:sp>
        <p:sp>
          <p:nvSpPr>
            <p:cNvPr id="29712"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l-GR"/>
            </a:p>
          </p:txBody>
        </p:sp>
        <p:sp>
          <p:nvSpPr>
            <p:cNvPr id="29713"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l-GR"/>
            </a:p>
          </p:txBody>
        </p:sp>
      </p:grpSp>
      <p:sp>
        <p:nvSpPr>
          <p:cNvPr id="29714" name="Rectangle 18"/>
          <p:cNvSpPr>
            <a:spLocks noGrp="1" noChangeArrowheads="1"/>
          </p:cNvSpPr>
          <p:nvPr>
            <p:ph type="ctrTitle" sz="quarter"/>
          </p:nvPr>
        </p:nvSpPr>
        <p:spPr>
          <a:xfrm>
            <a:off x="685800" y="1768476"/>
            <a:ext cx="7772400" cy="1736725"/>
          </a:xfrm>
        </p:spPr>
        <p:txBody>
          <a:bodyPr anchor="b"/>
          <a:lstStyle>
            <a:lvl1pPr>
              <a:defRPr sz="5400"/>
            </a:lvl1pPr>
          </a:lstStyle>
          <a:p>
            <a:r>
              <a:rPr lang="el-GR"/>
              <a:t>Κάντε κλικ για επεξεργασία του τίτλου</a:t>
            </a:r>
          </a:p>
        </p:txBody>
      </p:sp>
      <p:sp>
        <p:nvSpPr>
          <p:cNvPr id="297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l-GR"/>
              <a:t>Κάντε κλικ για να επεξεργαστείτε τον υπότιτλο του υποδείγματος</a:t>
            </a:r>
          </a:p>
        </p:txBody>
      </p:sp>
      <p:sp>
        <p:nvSpPr>
          <p:cNvPr id="29716" name="Rectangle 20"/>
          <p:cNvSpPr>
            <a:spLocks noGrp="1" noChangeArrowheads="1"/>
          </p:cNvSpPr>
          <p:nvPr>
            <p:ph type="dt" sz="quarter" idx="2"/>
          </p:nvPr>
        </p:nvSpPr>
        <p:spPr/>
        <p:txBody>
          <a:bodyPr/>
          <a:lstStyle>
            <a:lvl1pPr>
              <a:defRPr/>
            </a:lvl1pPr>
          </a:lstStyle>
          <a:p>
            <a:endParaRPr lang="el-GR"/>
          </a:p>
        </p:txBody>
      </p:sp>
      <p:sp>
        <p:nvSpPr>
          <p:cNvPr id="29717" name="Rectangle 21"/>
          <p:cNvSpPr>
            <a:spLocks noGrp="1" noChangeArrowheads="1"/>
          </p:cNvSpPr>
          <p:nvPr>
            <p:ph type="ftr" sz="quarter" idx="3"/>
          </p:nvPr>
        </p:nvSpPr>
        <p:spPr/>
        <p:txBody>
          <a:bodyPr/>
          <a:lstStyle>
            <a:lvl1pPr>
              <a:defRPr/>
            </a:lvl1pPr>
          </a:lstStyle>
          <a:p>
            <a:endParaRPr lang="el-GR"/>
          </a:p>
        </p:txBody>
      </p:sp>
      <p:sp>
        <p:nvSpPr>
          <p:cNvPr id="29718" name="Rectangle 22"/>
          <p:cNvSpPr>
            <a:spLocks noGrp="1" noChangeArrowheads="1"/>
          </p:cNvSpPr>
          <p:nvPr>
            <p:ph type="sldNum" sz="quarter" idx="4"/>
          </p:nvPr>
        </p:nvSpPr>
        <p:spPr/>
        <p:txBody>
          <a:bodyPr/>
          <a:lstStyle>
            <a:lvl1pPr>
              <a:defRPr/>
            </a:lvl1pPr>
          </a:lstStyle>
          <a:p>
            <a:fld id="{0C4D0307-9FA5-4442-81F3-84340E3361F1}" type="slidenum">
              <a:rPr lang="el-GR"/>
              <a:pPr/>
              <a:t>‹#›</a:t>
            </a:fld>
            <a:endParaRPr lang="el-G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70D6114-D554-469E-BA23-D922779A768D}"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2136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21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9C83990B-CA56-49B3-939E-EE73146BBC43}"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1"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0C4D0307-9FA5-4442-81F3-84340E3361F1}"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E506F60-D1D9-49F0-B5F6-12D57F72CB14}" type="slidenum">
              <a:rPr lang="el-GR" smtClean="0"/>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8"/>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1"/>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460B59-2139-43AB-A94C-95B8470424F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1"/>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0BAD0C7-4F3D-441C-A4F3-B946A13182E4}" type="slidenum">
              <a:rPr lang="el-GR" smtClean="0"/>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1"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1"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6"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B995B1A-9307-4D1A-BF9D-8BEE35EEEF13}" type="slidenum">
              <a:rPr lang="el-GR" smtClean="0"/>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endParaRPr lang="el-GR"/>
          </a:p>
        </p:txBody>
      </p:sp>
      <p:sp>
        <p:nvSpPr>
          <p:cNvPr id="8" name="7 - Θέση αριθμού διαφάνειας"/>
          <p:cNvSpPr>
            <a:spLocks noGrp="1"/>
          </p:cNvSpPr>
          <p:nvPr>
            <p:ph type="sldNum" sz="quarter" idx="11"/>
          </p:nvPr>
        </p:nvSpPr>
        <p:spPr/>
        <p:txBody>
          <a:bodyPr/>
          <a:lstStyle/>
          <a:p>
            <a:fld id="{E8F95379-B7CE-4BCD-A0A2-00AD82DEB1F9}" type="slidenum">
              <a:rPr lang="el-GR" smtClean="0"/>
              <a:pPr/>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83FBF31-9CB8-4098-96B5-B9FE20A4EBBF}" type="slidenum">
              <a:rPr lang="el-GR" smtClean="0"/>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9"/>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5"/>
            <a:ext cx="762000" cy="365125"/>
          </a:xfrm>
        </p:spPr>
        <p:txBody>
          <a:bodyPr/>
          <a:lstStyle/>
          <a:p>
            <a:fld id="{37AB7C8A-16D7-4AA8-A7B5-9D2D95A3FB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E506F60-D1D9-49F0-B5F6-12D57F72CB14}" type="slidenum">
              <a:rPr lang="el-G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3"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3" y="2998766"/>
            <a:ext cx="3053867"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5"/>
            <a:ext cx="2133600" cy="365125"/>
          </a:xfrm>
        </p:spPr>
        <p:txBody>
          <a:bodyPr/>
          <a:lstStyle/>
          <a:p>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660E1DF-53F5-4BE0-A82D-3BB53869C705}" type="slidenum">
              <a:rPr lang="el-GR" smtClean="0"/>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70D6114-D554-469E-BA23-D922779A768D}" type="slidenum">
              <a:rPr lang="el-GR" smtClean="0"/>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9"/>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C83990B-CA56-49B3-939E-EE73146BBC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F460B59-2139-43AB-A94C-95B8470424F5}"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0BAD0C7-4F3D-441C-A4F3-B946A13182E4}"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0B995B1A-9307-4D1A-BF9D-8BEE35EEEF13}"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E8F95379-B7CE-4BCD-A0A2-00AD82DEB1F9}"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183FBF31-9CB8-4098-96B5-B9FE20A4EBBF}"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37AB7C8A-16D7-4AA8-A7B5-9D2D95A3FB5F}"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1"/>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B660E1DF-53F5-4BE0-A82D-3BB53869C705}"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8674" name="Group 2"/>
          <p:cNvGrpSpPr>
            <a:grpSpLocks/>
          </p:cNvGrpSpPr>
          <p:nvPr/>
        </p:nvGrpSpPr>
        <p:grpSpPr bwMode="auto">
          <a:xfrm>
            <a:off x="0" y="2438400"/>
            <a:ext cx="9144000" cy="4046538"/>
            <a:chOff x="0" y="1536"/>
            <a:chExt cx="5760" cy="2549"/>
          </a:xfrm>
        </p:grpSpPr>
        <p:sp>
          <p:nvSpPr>
            <p:cNvPr id="2867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l-GR"/>
            </a:p>
          </p:txBody>
        </p:sp>
        <p:sp>
          <p:nvSpPr>
            <p:cNvPr id="2867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l-GR"/>
            </a:p>
          </p:txBody>
        </p:sp>
        <p:sp>
          <p:nvSpPr>
            <p:cNvPr id="2867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l-GR"/>
            </a:p>
          </p:txBody>
        </p:sp>
        <p:sp>
          <p:nvSpPr>
            <p:cNvPr id="2867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l-GR"/>
            </a:p>
          </p:txBody>
        </p:sp>
        <p:sp>
          <p:nvSpPr>
            <p:cNvPr id="2867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l-GR"/>
            </a:p>
          </p:txBody>
        </p:sp>
        <p:sp>
          <p:nvSpPr>
            <p:cNvPr id="2868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l-GR"/>
            </a:p>
          </p:txBody>
        </p:sp>
        <p:sp>
          <p:nvSpPr>
            <p:cNvPr id="2868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l-GR"/>
            </a:p>
          </p:txBody>
        </p:sp>
        <p:sp>
          <p:nvSpPr>
            <p:cNvPr id="2868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l-GR"/>
            </a:p>
          </p:txBody>
        </p:sp>
        <p:sp>
          <p:nvSpPr>
            <p:cNvPr id="2868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l-GR"/>
            </a:p>
          </p:txBody>
        </p:sp>
        <p:sp>
          <p:nvSpPr>
            <p:cNvPr id="2868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l-GR"/>
            </a:p>
          </p:txBody>
        </p:sp>
        <p:sp>
          <p:nvSpPr>
            <p:cNvPr id="2868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l-GR"/>
            </a:p>
          </p:txBody>
        </p:sp>
        <p:sp>
          <p:nvSpPr>
            <p:cNvPr id="2868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l-GR"/>
            </a:p>
          </p:txBody>
        </p:sp>
        <p:sp>
          <p:nvSpPr>
            <p:cNvPr id="2868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l-GR"/>
            </a:p>
          </p:txBody>
        </p:sp>
        <p:sp>
          <p:nvSpPr>
            <p:cNvPr id="2868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l-GR"/>
            </a:p>
          </p:txBody>
        </p:sp>
        <p:sp>
          <p:nvSpPr>
            <p:cNvPr id="2868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l-GR"/>
            </a:p>
          </p:txBody>
        </p:sp>
      </p:grpSp>
      <p:sp>
        <p:nvSpPr>
          <p:cNvPr id="28690"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l-GR" smtClean="0"/>
              <a:t>Κάντε κλικ για επεξεργασία του τίτλου</a:t>
            </a:r>
          </a:p>
        </p:txBody>
      </p:sp>
      <p:sp>
        <p:nvSpPr>
          <p:cNvPr id="28691"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none"/>
            </a:lvl1pPr>
          </a:lstStyle>
          <a:p>
            <a:endParaRPr lang="el-GR"/>
          </a:p>
        </p:txBody>
      </p:sp>
      <p:sp>
        <p:nvSpPr>
          <p:cNvPr id="2869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u="none"/>
            </a:lvl1pPr>
          </a:lstStyle>
          <a:p>
            <a:endParaRPr lang="el-GR"/>
          </a:p>
        </p:txBody>
      </p:sp>
      <p:sp>
        <p:nvSpPr>
          <p:cNvPr id="28693"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vl1pPr>
          </a:lstStyle>
          <a:p>
            <a:fld id="{73C935AE-31C7-4B3F-B3EA-095117228E5D}" type="slidenum">
              <a:rPr lang="el-GR"/>
              <a:pPr/>
              <a:t>‹#›</a:t>
            </a:fld>
            <a:endParaRPr lang="el-GR"/>
          </a:p>
        </p:txBody>
      </p:sp>
      <p:sp>
        <p:nvSpPr>
          <p:cNvPr id="286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C0C0C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7"/>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1"/>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5"/>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el-GR"/>
          </a:p>
        </p:txBody>
      </p:sp>
      <p:sp>
        <p:nvSpPr>
          <p:cNvPr id="22" name="21 - Θέση υποσέλιδου"/>
          <p:cNvSpPr>
            <a:spLocks noGrp="1"/>
          </p:cNvSpPr>
          <p:nvPr>
            <p:ph type="ftr" sz="quarter" idx="3"/>
          </p:nvPr>
        </p:nvSpPr>
        <p:spPr>
          <a:xfrm>
            <a:off x="3124200" y="6422065"/>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5"/>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3C935AE-31C7-4B3F-B3EA-095117228E5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1124744"/>
            <a:ext cx="7467600" cy="1143000"/>
          </a:xfrm>
        </p:spPr>
        <p:txBody>
          <a:bodyPr>
            <a:noAutofit/>
          </a:bodyPr>
          <a:lstStyle/>
          <a:p>
            <a:pPr algn="ctr"/>
            <a:r>
              <a:rPr lang="el-GR" sz="5400" dirty="0" smtClean="0">
                <a:solidFill>
                  <a:srgbClr val="FF0000"/>
                </a:solidFill>
                <a:effectLst>
                  <a:outerShdw blurRad="38100" dist="38100" dir="2700000" algn="tl">
                    <a:srgbClr val="000000">
                      <a:alpha val="43137"/>
                    </a:srgbClr>
                  </a:outerShdw>
                </a:effectLst>
              </a:rPr>
              <a:t>Ολυμπιακοί αγώνες:</a:t>
            </a:r>
            <a:br>
              <a:rPr lang="el-GR" sz="5400" dirty="0" smtClean="0">
                <a:solidFill>
                  <a:srgbClr val="FF0000"/>
                </a:solidFill>
                <a:effectLst>
                  <a:outerShdw blurRad="38100" dist="38100" dir="2700000" algn="tl">
                    <a:srgbClr val="000000">
                      <a:alpha val="43137"/>
                    </a:srgbClr>
                  </a:outerShdw>
                </a:effectLst>
              </a:rPr>
            </a:br>
            <a:r>
              <a:rPr lang="el-GR" sz="5400" dirty="0" smtClean="0">
                <a:solidFill>
                  <a:srgbClr val="FF0000"/>
                </a:solidFill>
                <a:effectLst>
                  <a:outerShdw blurRad="38100" dist="38100" dir="2700000" algn="tl">
                    <a:srgbClr val="000000">
                      <a:alpha val="43137"/>
                    </a:srgbClr>
                  </a:outerShdw>
                </a:effectLst>
              </a:rPr>
              <a:t>Από το χθες στο σήμερα</a:t>
            </a:r>
            <a:endParaRPr lang="el-GR" sz="5400" dirty="0">
              <a:solidFill>
                <a:srgbClr val="FF0000"/>
              </a:solidFill>
              <a:effectLst>
                <a:outerShdw blurRad="38100" dist="38100" dir="2700000" algn="tl">
                  <a:srgbClr val="000000">
                    <a:alpha val="43137"/>
                  </a:srgbClr>
                </a:outerShdw>
              </a:effectLst>
            </a:endParaRPr>
          </a:p>
        </p:txBody>
      </p:sp>
      <p:sp>
        <p:nvSpPr>
          <p:cNvPr id="37890" name="AutoShape 2" descr="data:image/jpeg;base64,/9j/4AAQSkZJRgABAQAAAQABAAD/2wCEAAkGBhQSERUUEhQUFRUVFxoZFhgXGRcYGBoYGBwXGBUeFhcdHCYfHBojHBgVIDAgIycpLCwsGB4xNTAqNSYrLCkBCQoKDgwOGg8PGiwlHxwsLCwsLCwsKikpLCkpLCwsLCwsLCkpKSksLCwpKSwsLCwsLCksLCwsLCwpLCwpKSwpLP/AABEIALgBEgMBIgACEQEDEQH/xAAcAAABBQEBAQAAAAAAAAAAAAAAAgMEBQYBBwj/xABIEAABAgQDBQQFCAgEBgMAAAABAhEAAwQhEjFBBQYiUWETcYGRBzKhsdEUQlJygpLB8BUWIzNDU2LhF7LS8SQ0RFSTwnODov/EABkBAAMBAQEAAAAAAAAAAAAAAAABAgMEBf/EACwRAAIBAgYBAwMEAwAAAAAAAAABAhESAxMhMUFRYQQUkSJxoTIzsdFSgcH/2gAMAwEAAhEDEQA/APD3gAjkEADiFFJBBIIyIhSqklna3SGsUdgHUUEg5QlSCM472fjHRMPeIQ/uNwQ92YOWfI/gYbUgjOGJoTBHYAIBHIIU0DQAJghWGH6WgmTS0tC1nkkFR9gg2Gk3sRoI1+zvRTtGddNOpI5rIT7y8Wf+Dk1H/MVdHI5hUwOPC0Q8SK5LypdHnsEegq9HdEj95tem+yMWXcYSdytmM36WlPz7NcLMQ8t9owEEb3/D6jV+72tSn6wKfN4SfRLOX+4qaSd9Sal/KDNjyGVLgwkEabaXo3r5F10yyOaGUPZGenUykFlJUk8iCD7YpST2ZLhJboagggiiAggggAIIIIACCCCAAggggAIIIIACCCCAAgjsdaADkEdaOwACTClLeEwNAOp3ByhYnaG46/gdIbCYcSrQ3EJjR0ygfVPgc/A6w2UkZiLuh3SnzU9oJU5Mr6ZlrUn/APIJI7njbSd1NlU9OJtRWioXYoTKAVfNjLUxIsXCilukQ8RI1y29Xoec7N2POqFYZMpcxXJCSfPlG62X6Fagp7SsmyqWWxJxEFTC51YMOsSp/pVniWJVDJkUoAYlKeI8iArhTz+cRzjK7aXPmXmzVTpimxqUvGQM2D5DVhqRyvF0n4GopLapqFTNg0Xqpm18wa+rLfvLBu4GGZvpcqPUpJNPSS/6EBawBc8SrPb6OsYn5ESoDmb9Ej8TEum2arsyojMubtwJN271BvAw7Y8iukK2vvfV1SiZ1RNUFK9XGoIA0ASC0UuG4J5v7osBQHg1xOff7bQCiY8QN36EZ/2i00jNpsgqS2Ef0k+bn8RCAMvqn8YsamkaYR9EN5cP4Q5U7FKCxsySLvyJHnDuQnFlYgZjmg+y/wCENkfgYly5LLSPA+LiOJp+G9iBrlp8DDqIlbN3qq6cgyaiclrtjUU+KTb2Rof8TJquGrk09Ug/TQErY8lp1zFxpGLUnOFlLo+rf7J+B98S4Rlui4zlHZmxbY9V/OoZh5/tJT94uB4CIm0PRrUJTjp1S6qWzhUpQJbmUxk2iVQbRmSlPKmLQoZFKiD7IjLkv0v51LWJGWk18aEeopVoVhWlSSNCCDDUbCXv+ZqcFdJl1CfpMETR9oWJ74cTupS1YxUU8JUS3ZTuFT6MdfB4Wa4fuKnndFrAU/23XxszFtBFntfd+dTFpqCD3FvPIxWRtGSkqowlCUHSSoEEEEMgIIkUNH2isOJCOFSnWWHCkqIyzLMBqSIYIgA5BBBAAQQQQAOYC94MMe37pbD2RtITVT5fY1GKYtSO1I/ZleMLSQWLJOEnS9sod3R3c2NOmz5K5SSZSphllSlALp3SpKnf1k3D2OHvtF6LsPDkU5LsCWzYEt38ocTQrKVKCVFKWxECwxZOdAWzj6L3V23s+aZ0gyES0BC0BSmImU6bss6ED5vJvBnc6toTKn08ynSmWBMZSkFl05WpaUKLXWkkMH5Ne0LMQ8tnzuJUW83c+rSgrVImBKSyuE2ZIWX+yQXj2zc7ZWzVSF46IAy1qKDMRxLQVrMsEnNSQWL8hGiO9nZUjBJnTUtLAAHFbMk2bDmeffGedHs0yX0eCbu+jWqquLD2MrWZM4Q39Kcz7O+NtRbH2bs4smVMr6lOYCcQSbnL1U5HmbR6DtTeBSpckyaY4ndaFYAG4kFBLsxve9mhc3ay01qVoly0ScCULxKCVkHidsuEkADqrSMpTu3kbRVq0ief7Xn7Xq5CpuBcimSnEUSXSopCikg/OcNfIBN2MZX9Qq1ZSo06wFslJIYX9UAk66PnnHrcjb88Lqe0m0wlzQ8tIVi7NRZKiSBlha3MaXdM7aBNNKkGpYoI4kIOIhGEoDm1r37uRczILkVJvg8+2d6Ia4KvLQ4GIJUtIJ5WuGBKXyvE2h9H8r5PMVOqEJmy1qxJLhQwE4ksWCn4S45xs523EGrE5U2cFpl4ALJRhUL2e6nIV3gRWIkUhlFPYqmJUsTFY1KWcfFxPoWLFs9YTxYlKMuiEfRVLRPlpmThhng4FJa5SAqwazguPCD/AA5kLTVJNQyqdgGw4ShKcVx1WVB3zh6ZPEubLMkHgHAmc81CbkgILhUsPcEPkByhZ21gxLVSiUogYlJGOWpJV867sTdyB3ws6PAZUqDP6i0EuXSzFT+GdhQr1dQpyk/NZRAPnDtPuDQiqqJCpq3lITMSSQ4AGKYDoWGHwh4bzukkIl4E6pSClze/HbrnCU7zTVDE8s4sQSQJbEHMA5uQ3sgeMuh5Mxqh2Ts6XRSp8y8yZMwrPI4nmHDoAgvfmItZm6Oz5lWuStd0SklkkJGHCcXi3F0aMwv0nBTgJmqwpCinBKBvhTybLTpD0jf9UwqbE7kcSUA2cG7EGKzKa0JypPRMqtr7t0cykFVLmYBKnGWJeEYiFKxZ5vg4gG0MT9oejii+UJp5E8mbPlY0BZGADPPN1JKlAdOsPy97VrBASwCtRKF2DEBhoRdtYKneKeDjwI4AC5SAwZhcKHQROetqFe3luZKV6OpEymnVMurQUU2NM0EesQSmXgbILsxMZjYm76586XLlFBM1SpYBUzEuwVy6Hm0elq2wrs1INOhlYSpOA3zwOH5szxCpp0lE1K/kqQtCk3CWwrcnPDYu9unSKXqF0L2rZiNp7gVkibMlGSpZlJKlFHEkJAckkZAA37jFPVbImoTiwEos6wCUAm+HHkTnYco9SnbYkldQrs1pVOSUTiFesFkKWDlckXy5RV1gkKpEU2KYmSiYuYEufWUAnmdASPrHnFL1MeRP0kjzRQs/n3wIcHWPTZi5BrJc1ZQtEtKAqUpAwKTKTh4uEOSXU+pMUadhSjKnqV2apigBJwHAlCyp1OkKuMDgA5WjVY0WZP081wVdBvhOljAsidLywTOJh0VmIfmU1JVXlK+TzD8xZ4Seiso5VbuJFOhScSp5WrHngTLDYGs5KiS5JYYRziDW7AKZqUS1BWIIclkBKlgOkuXZJLFXQxNkHrF0fg0WLiRVs1Vef73I20NizJJ4k25i484gRf7MnVCFKlghSQFkhRGAhAKlYVHmEluducJmypM64BlL5F8JilOUf1fKG8HDxNcN0fT/AOMonjkTKvZi5eYtzGURcEapp6o45wlB0khMELwGO9ieUMkbgh3sDyggA9h2NWLWsSkSpYUSRhwkEghmd9eTxMlU85K1OlCezOFbpZncMeLLOMXT7X+cl/C4+ItEmZt5y731cuDlHlLDfJ68pxWzNrMoJ8qalCjJSVsRZIF7es7RHVMnS0uqbLDkoYdm9nz4XwuBeM0vbOJny5G48IZm1xVk/dDyxRxfJs1zJoEwKq0ulmZXrXHqEAXivoa0rxJmT1oADu6jkDZgRcxm1VJLBRSA1iVezOGl7QlpTxTHu3CPO8TYjVS7ZpqracnhZc1bA48rE8iTcWF7Q0NsSkhLJUVvxMoYcIYBmDgvGcVtOUnJILixUdPyIkJ2riCcAJJcMgcTjDkMzYgxNPBVi7LVe1VlACUNc4iScJB0YnhY6+yFDapSwUqVw5BsXTutFBS1JmzOyCJi5hukJf7Tvy+MV9VtJKFEAYiCpKkl0sxAzPNz1DRSw5PgV2HFas1M3bzJYLWW1DA5NmA8Mo3jWQGdwMIKi5boXyjIzttKYEoZwWIdm8gPbErZdUlXFNOBDOCQWxAgNYfGLyZU1I9xhrU0U3b0zVTNazWiPM2wvVZ82ihFSCou5QFFyA7A+rfuBitrysLVgPC5I1I5Pa3OHH09dxe6XCNJNrQbk+L383cw0mvYWX/tplGalylkevmMgS7uwcd8O1VEXlhKrlLEgLZ7k/Nc9zRr7dbNmfu3uomgnzwoEEkPe2IG34RHp1S0l0qIfTESH1sesZ00qsTYieIjX3G94UmgWqzsxZySLvyzeKyFSlSfct62mrNY/wA7VoTNqgXBPt8fwEZiZQKTj/aJdBSCHIJJLFgeWrwukplurtCQyFM5PrAWs8T7aPZS9ZL/ABNbL2usANMUw5K1z98OJ3gnfzCXL3YjvjGyVzQFpJLFDhyCDdJDHwh+cJ2JCQDkgaDiIxkPz4on2i7LXre4mwk7xzArEoIV1YOTnbreGpu2tOzAUH0ChxWUSkhuX4Rlp1VMSVtfApgb5XIL3GQNoVIrFEszPe5DMcnNoS9O1sU/VwejNDITLwpGJJKXJxJLKcHMg5B7coJtG4SEoTYXwrJxFsyD6pY6GKQ15QpKZktT6JyyceOR8ocVtZBIYLQ2bg/haE4Yiew44mE1uWUlEu3aInyiMQJDKchyhnbCm/MvpEuipZa1oCqgpKirtCUqKUO+HDc4i3S0RafaYUlgtzok6iz56vEmVPSoOtKSwLlsOTOH1PqjxEQ5Nboaw67SHFbBSUpw1EkmYvCygxSHzViSwGsNzt2VJExhJUmWoOrEOL/4wCCod3nDaKqQWBK0HT5w689IkiXiJCZiFNpkfLyh3vojL8jVBsOfMBEuWk4U4leseGz5qsL5RNXuPNUhC+xGFfqli6i92F4ZQpcsgqSXNrXF4mSt4VJbiPCbEkgDucwXdEyTH6L0XKmgtK9XN2BfXTpCJvozLgBBbmwueloutmekBctBCVOFZnv684sqb0gqDcT4fVJyH94ab7Zk/sjJf4VK+gfIwRpJnpDWSTjNz0gh69sn/SPJaYEl8iCRbJwTrpEtEuYwJBZmN76xfIoUYQVFblwRgJUnVrBsznrB8jKWtiSSegFrW+PPxisxGmVwUyUl9b2zvoekOlKjYlvHLui0Tswkh0jLN0m2fPN3h39HHC4F37yWseg1icxDyJLdMoVU2rdCT7HhBpyWHF0zvGhk7NZ3UhiLgqSz6MYQKeUCMa5TfXA7nI68oWaismXRS1+zRLICVpmOHJTisbEhiHcOxI5xGXQnF84dX0066t5xez00+fayUnUBeJzY2OmWnIQhapKhapQ4HzbkX6d5gzOkEcNlCujULvbqSPEeOsJ+RkpzYgg3yu7Rfz0IUTim8I187XU7cKu+K0VcjCQZoBtzItfQZxd7CxlcJJFnP5z6awuRIdTv7nfp4F4sRtCmTlMez3QSMTaM1n845KqqYG00s4IAQdC/ItytDc30OOH5RDFIpKQSSxfUPbOwyvHFIVb4i7XziwFXThT9os8+FbeWCx0gVW0xDYl21wl/8ukK59Giw/K+SvUjJyfPXOFzAq3Eph1vE01chwylkBm4VOD93LK0OL2nIUA2YLuJag/eQOkK59DsICZKgMz4k6++Hwk5gqJDXOmmoiT8skaFTZngWdRqQ489Y6uskENjWPsKU7NZ2HL2xLk+mUoacETsSWJJ78z49c++8CZanJClZZ65XeJny2QD+8UbfQWnRsm6Z9YVI2jTBLEhRJ+dLWfK3LTrBc+mJwp0VipSgczYHXTr7T4GGuzUGcnnfqwDWi1XXU5/iAdSFm9tCjpDKJlNn2oDHubutnn5xSn4/BLgQFSlEAO4JNrEOmwy77Q1OlKSSHLZHK98jb3xaK7AlxPQT1IHiL2taOzJckse3k3NxiLhjq3PRnaLvIsRQYGybwAHfp4R0SiBlbkyfhFxVUslTFMySDrxk+RIjidnpYNMlPoyktn+fKHmqhOUyFJKycTubh2BN/yImdkolnspg1z9Ho1sKfKJ8rYqn9aWH+djHhZ7vE2TshSASllWsEkNd9W6+yM5Yi7KWFLoo/kIDuENo4Z9M+bwsUz/ADQVKJfEC5GfO+WnMRbinwgYwUhrFsRd3IZwCHhqbhcEEHh+cGGTkEdGPm0ClUmUKFdJkKSWSohg/rKHQsl4TUT1KLKNvN/Pwi0mSVAYUg6kgAm12Dg25WeIyk8mDkZptcW07naBMyoQ3LCwfxLMz6wtUwixYt1fx5eUJUOIg3OuocXPU3tzEKmJZLAjV3Nn1D5uxHnGiZDQ0ao9fb8IIWKRRvhN++CAihXJ2rUfNmBL/R9144amodzNW+pHj/eJEtLcPzh0d3e4PPKH5ZALkN38ur25gQ6ro3Sot2RAmcv1p00gC/FprrDw2Ws+suYbP65Nu6J8tSQBYEHMk2c2bI9I4nakoDFawuTiVZ2OgGbBxaIq+EU0uZfkhDYAywuc3xWyeFr2ClLcIHNwc9be6JMvbklSmCyALPYPiFxd7WIchhEFG86S+YLfOObXAsk3J5jxEOmI9iVlIeXsYWZIvyA7s7+UJ/R4ewTc8rjLSO0+2FrmEJlLWk5qSla+8hNj7onytm1qynBRTykgYiZSkl7YsJVmOT+UFuIWp4T5K1WzALW62bvbq13hB2cB1Pd52jQ1O7Vcf3VOZYcv2syQHDnDbEG4c+sJqN1qw5fJ5Ze7z5ZswtbqCfFoEpl3YaKZGzsgAHLm7NpnyiQmiSOT8gT+WMXE7dqoUgJ7SklnhdQmrJsGNghr2PhD692JqpeA1VGg8PEk1BVZ30a73+qIj6nyXdhrYoDRaMT+SMu+G5tOXyt3F9W6WjQzN1VlAT8tpwzB0onOWBzPV79whc3doqThNbKBYDEmRMxcL3d8y7Hmwha9oL4eTNfJmz9xfueASDk1u659jxpV7sugI+WoDNxCQrEWJN1YnJu3gIWvddKkBJrkiwGIU6sViTmF53Z+QEGva+SsyHT+DNCTzy1bE1mgVKLtl5j85RpV7qoKcHy0HK4p1BRZ2dWPr7uUJqd10qSE/LWbL9gp3D6her37hE0dd18minC3n4M5kzZ65kd0JxObjo5eNHV7v4kBAqpIZuISFpUWBFziObueohio3cUoACqp0szHs5oNg1zfPM9YaT7RLnDz8FCALOHfR2bK+UJSlPvzb88rxopm7izLwJqaQG3F+3BLBmIKSL5nrCavdmcpIEubQJIYYhNmPYMWxIYEly+mUUlKpMsTDpuUHZoIZstQ2Wh55Q0aBCsvcYvandOqKRg+SFQZ1CpRdgcTpU2ZIPRmjk3dqrEvhp0mZbiTPkKSWfFwhWvC3Jjm8aWzMr8N8mfOyQfm27vf0gRsZPTPu/PKL07CmJknFR1HbYQxShCkFTl/VLgYW8Yhrp1JlvMk1CFMolPYrAdwEsvuJLkaM0KsxuOF2hM+gcDjW5z4ic82c3zUfKIVRswm+JRzYgnqel7v4wkbbSlJxBi3qEKF3Ia4uwD6ZgaQ9T7XlLyLMWZRSMwTZyzWUM9R0h2zRjdDapHl08xIKkzpqR0UfDWOmbPDftlnQYmPfnEiRtSUvhBIsSeGzAOX6Q6ZksFnAPC4Lgh+/IvpBryh3LiX5IcysqBnNDi44EgjqCA4hZ21VaqQfsh/z1iTNSlJwkgqzLls8iQzw3MlACzsNcn+0cv7QUXRNz4kxlO8E8ZolK0fL3GHKTbJUtIVITxKDkE5OHhotnck9+enPLnC6OSxLuGSrJjmCPYTDtj0Jzn3/A0vbaCSewN45ErspOqlg96fjBDsj0K+fj4RSJ2zMJzOEgAge0ptYw5SbIqKhQEtCiTYubFz/tYcovN39hpJBJA7xHvux9hyaSUnsuJeEPMYOXvbkO6OtQ5POeI9jxqi9C1fNSFTVSZSM+IkGwAywvkPxiePRZRSbVFZOmN82UgJTzbEp/dG33hrZhdnjz7apmO9+785xnOVNjWEbt2SvkWyaf1KXtSNZ8xSsv6QQn2Q/T71pSP+HkUkoD6EmW/mQ8Zfty/vyhC1kxzucuzoUYLg1dRvhUEXqFgck8I9kV69tqN1TFqPVRMU8irWlC0D1Vs4PMXSRyI58iREdKjEP7lJ+C9/S/58+fePKGDtC8VTmO44ztRrcy6kT1LYJBJ5C5MaKn3Mq1AKWEyknWaoJ9mfsjK7H26unWFoZwXvG4nekinqB/xFOoqtcKI9xjKVUax4oR5m66U2XV04L3YrV4WTBK3VSt8FZJVlpMGeT2i/3bptnT1jCluQWskE8mjT1kxaEqEqmBAywEXbu8IjVqv9hKVrt1r5ojzev3HqpYxACYnmhz7GeHNnbiVM0EkCWkazCR/eNbU7drOzYSJgVwtY9XvFts7aNQZae0kqd7ucNu8mCMot8/ApSmo10r9zzGo2VIlLwzK6mBGYHaLIPI4UnWBdJSrIA2hTg2spM1I11KY9E3goKIoMychAWWdSWxP1Vk8Rt3dhUC0lSJaVqdv2jKbus0Okb7dC1irLud3wjGzdxKgjFKVLnJ0MtYLjmBFfQ7p1U4kJlqDesVcIHeTHq07akyUlhTqFrYQ4tyw2jOUu+NSntccmYfogpPNjpeJcop01+AhLEkm0l41MrV7kzJYddTTpz+co5dyYhS911LbDVUpJLNjUPeiPTh2VU3a0ilEsDiSAwvqQLeMZ/eXdLZ8kuqYuVkcKSlTX6w7nS5bCjJN2yrXxR/wY6r3KrEIxiWJiOcpSZnsF2jNz1qQSFAg9bR6Js/eXZ1KAEzqheEuB6ofw90ZPfzfBFZNxS5YSAGdmUepi4Skwkt6/JnzXF7EjuJESKbbkxJDTZoHRahFOpUJSY6UczZqU70zWbtlH67LGWoUDr7zCTtlJP7SnopoP0pKUq+8kC8ZlKoWqYRaKTa5IlRrVGi7PZ8z95QBHWROmJ9iiR7IP1Q2dMOKVVVMhWY7RCZoBGVxhPKKGVOVzYQ7KntGixGZOMSyqfRjVLvT1EioAdmUZSrkkuFgPcnUxUbU3Sr6YvMp1oLviS5SbDUEpOTxc7N2vMlqGBRzyj1XdreScQAouNQRG8aSMZVR4bQ0k2YQAeNQNlKAACbqLYfVYggf0l9Itabd6pwkKksbJJCgbOFL15YbdY9z2luRS1aScIlTFAgrl8JIULhQyIIzFo8u3i3YqdnqKEzThPEGJZQbC/QsG6NDeGJYjM6ndxQDFK31zF/KCEK3kq3LLboAIIzsZV5TUO21JyMbbd30ozpICFgTZfIliOeFX4ZR5aJphYqTGqk0ZWo+haPeyjqR+9Esn5syzeOXm0Oz920TA6FJUOaSFDzBj56TWnnEiRtVaS6VqSeaVFJ9hgdHwNVWzPaajchJzaK+duMBkWjz6i3+rZQARUzWGQUQseSgYuqP0t1ifXEiZ9aXhPmlQiLIl3z7LqbuasZGIU7dmYMhE6i9MY/iUiD9SYR7FJPvi1k+lmiV69PPT3dmv/wBhCyosaxpLgyMzYkwaRHXs9Y+aY9ATv9steapiPrSl+9IIjv6e2WvKpkj62JH+YCIeB0zReo7R50qlI0McEkuzR6OJVEv1KmnPdNl/GOnd2Ur1VoPctJ/GIeAzRY8TzyTMUkukkEXBBYxa029dSgMmcsZ6vnGrVufyH4w2dyS/q+yIeA+jVeoXZnVb51h/6iZ55d0RajeKpmetOmn7RjWjcsjRoE7jnkPzzich9D9xFcmFmVcxXrEnW8KkV01J4FKSehI90bobkFmb8mODcbpDyH0P3K7MzI3zrZZtPX3G/wCcoln0iV7N2x5Ow5xe/qNd2hX6jcwIPbvoj3MeTMzd+K5Tjt13blFHX1M2ap5ilKPUx6L+ow5Qr9RukUvTeBP1S4PLF0h6w2qiPWPWhuIDp7IUNwhqk+RjRYLMnjo8hFCWyjqdnq5R6/8AqYgZsO9h74QvYdKj15slPfMlj3mLyGQ8dHkydmq5GHU7GWfmmPS5tRs6X61VTeC0n3PESZvVsxH8YK+oiYr3JhrBJzzEStgLOSYn0+6izo3hF+v0j7PR6qJ6+5CU/wCZQhib6XZI/d0h+3NA9iUn3xSwkS8Zsf2ZuiQQSI2Oytl4Y8wrfS/UK/dop5Q6JKz5qU3sjNbT34qp4abUTVD6IVgT91DCLSjEzbcj3nau/NLRgiZNSVD+GjiX5D1e9TR5Nvf6SVVczE2FKQyEu7DXEdVHXwGkefqq7W5wyua8DkJRLc7XPMR2KPFBElBBHQmOYDAUDwQrsizsW5xwIMAjoMAmGOYo5AA6Kgs3+8dFUrnDMBhUAkprD1hQrjziKk8448MCV8rfMDyEAnjkPKIkdhUAsEV5GSiO5Sh7okytvTh6s6cO6bMH/tFM8Dwxmklb31Qyqagf/bM/1RKl7+Vg/wCqqP8AyqP4xkoMUGoUNoPSHWt/zVQ314Wj0kVmtVPP2v7RiMZjmKCrFajcf4kVv/dT/vD4QhXpHrf+7n/f/tGLxQA9YNQtRrl+kKtP/V1H/kUPdDK9+6s51VT/AOaZ8YyzwEwVYURoZm91Sc6ioPfOmf6ohzNvzFetMmHvWs/jFU8cgAnq2g+d+8kw0avoPIRFggAk/LTCVVRhiCAB75SYSZ5huCABZmGEvHIIAOxyFzUMciO/OEQAEEEEAGiqKinY8BK2tm3ebO3lDVPJlqABIxc8g2liM84qUJOh9sOyiQWCs+Vr9Yzt0Nk+0T6qQG/eoKQ5IGK9m1u7DlDX6K1CkN1Omj8oiKrVEjEcTd0OorCHDjysdb+UH1FfQxxexl52I5gjLyhVdSLWzoSnCAkYUBLi7E4bFV8845LqBmSCMLluG/UHMg8oPlQBsBd+YPRwO/SCsgtiNydmkEFQfXDzY5EafjDdbiWvEUhL6JThAbkBD52hkWz5E+USJe08LE4u4H884V0ugshTcqUyxrmx/tCUyicrxaTNq4iosRawYG/WEydpM+IAqexYZZHR8odzpsTZHsreyjqZJOQ1bSLlW0UnEFYVOfo5vq0JFfLwNhDA5XDnpeC99DeEuypmyWa4NgSz2fQvr7IdkUqVKbEEjC7qBzDOAwPhE1cySrJPc5Pk76R2WJQIIZwQzFVibjyaHeLL8lUpJfuhc+kUjNj3EHPui64HUeF1vi43fE5VCcctSQwBAThzYtixEE2Ob+ELMHlMo0SiSBk/Ow8YcnUhSH4T3KB1Ii17OUr1nDWsc2YfhDs2VLxAAlmzsLCxfmdIMxCymU1NRlYUQUjCly5AtlZ8zDSM8n6RdqopQYXU7j1wBl3Qr5FKD2USLtjy7y0LNRWSykMks9u578soJUl1AEs5Z9BFtLppeLiBwtdlOQz3PTK2fKFzaOU9kjmP2hyHKKvJy6uhSzpOEt+THTJsLjui3k4VJPDwpLE4sndnJu1rQmkWCouLO3rG4H0XzMF4ZXkp8BhyfIYsCFWBcO3ti2mTZbEhv6QXJ8sgecC+yNwmWAdXPueC8MryV9TRBIBSoKdIORsdQe4wwqmUE4iC3OJwmpbJ0h7Nqcj5NHajailMVYToQRyb4Dyh1YrVQrihm6x0yrBhFlT1YTdUsK5OLEa2PeIQKhJWCRhAvwi6RkeHIloLhOPRDkUpVk7w+vZpAFiCS18jkzQ/RT1BYWq4AObBgcrWLO0dlVXGFTEgsp3BU7dOLIQm2Uoqhyl2MpWLHjBA+iS9rXPlCTs8A/tBgs5Be/1c79D5xZ/LkJLDNm4gs52PzyxBfyipqKrEo2Dmz3sMhc3hKTbG4RSFIlhgyVZfSH+mCOplS2uD5j/TBFVRFhAQ5NrmHpk04hiJIAAF34eQ9scn06pR4mBPIgkDq0dpwlVlqwgas8MS/I0tLG2Ry/POFFbXHSJ4kyQGeYrWwSn4xHnplqS8tJS2bqdx5Qri3FpDcuda4DF9GzyLi9jp0hwIAICiCLFwfzpaIiBeLdO05zcICQBmJaU5dcMKXgcGnuV6MSjhQCSTZnJPK0TjsGcUupOG/wDEUlFvtEQ3LpcR7QzA+LiUXsTqWD87wbQSlMxJQp7ByxSHvk/MNpE11oi1C1VkKRstiMU2UlrlQViA6OgG8NSSkulSyE5ukObcgSM++G5kxJJCAQnTEXL83AHl1hCaopThGRIJcB3HVnaK15JqlwT6kSUpBHarJyJwoGfIAnnrDc9UuzAM9xiJ+HnESe6letYAM505B/dCMIaxuM+sFBufgsJ0zDhKAjV3CTd+8vboIZ7Yu5YkpNgzZ5MG9sQkLa7A98S2xS34QcVx00bpm/hBSgk67CF1DkulP5vZrQdoH1y0OrWuRlDCJWtvOO4jkYZFeyV2bpSSwewPPx6ecdlhzmxAwuTZmOmeT+cJTJOABJck5B+Wvm0RgohwR/vElvSlSykqaW4CDdiLEsQ13yhhFYRaWosQQQwsDmBziGlXKOhWozh0E512JqpwdeJzoGYOcTuoaDPKE/KA1gASb9zW78/ZDYc2Cc8iMz17oYCGLNAU2SpFQyiQLNcXY8wW0hMwu6nAc5ZtzhlCjcB3/DrBMWTc3gSE5aC5YKOJjbItYjxifM2qrCkFIZib5Elwon82aKwlTXJ8Y6qYU6/jA1USlaSZE5JZOGxYLIzzzbJ4EqS5c2ALa35dIiInG4GucCJzZQ6Apj+IX1Fr6vpo5hNOoF8QPRs35QwQzEG/SBE4i4N/jnBQm6jJMyYpioAgZXY+Fx08IaQrGbljzOTdWhtSyc44lPKHQTdXoS0sAxUHfPMa5EQ0scTNeGgBzhKhCoNy0HjUKjkMQQ6E3slzNmzRnLmeKVfCHKfZMxQJKVADmlfsAEEEKo0tR6VR240T7ZYUn2uIXNkWITJmjqQo+zDBBCcS1MYRImAMJaw/9CvhCqlE5SQkpmEA2dKvhBBDoibm00N0tNNSXwTB9gn2NCZtHMc8C/uq+EEEHJNztEfJJn8tf3VfCOmhmW/Zr+6r4QQRQk2xKqGZ/LX91Xwh2RImpBaWu4Z8CjY56e3OCCAVdRo0Ez+Wv7qvhC0Ucwfw1/dV8IIIATa1RyZQzDlLmfdV8Il0slaSHlrI1BQoj3dI5BCaNIzadRFTJm4jgRMZ7cKgfG2mUcVRzVD1FjJ+FTE9bQQQtgTbdGNJ2au7oWOXAq/shMvZ8xw8tbfVV8IIIZHQ8uROd8Ezl6qvhCDTTiXKJn3VfCCCCg3J1BVHMI/drd/oq+EPUtOtAJ7JZVkl0KIHVmzgghNV0GpNaiZonqBCkzCCXulRv0LWhs0EwH92v7qj+EEEOgqvcSKKY/7tf3VfCEnZ8z+Wv7qvhBBALdEiXsw4XUJj3sEK8Ls0NytnLcOhbfUUfY0EEIrhCvkEwvwLH2FC3S0INFM/lr+6r4QQQyXJnZezJp/hr+6r4Q2dnzP5a/uq+EEEBTX0nP0fN/lr+6r4QQQQzM//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7892" name="Picture 4" descr="https://encrypted-tbn2.gstatic.com/images?q=tbn:ANd9GcRCZq1NCJgZ0Ls--r6SmD2vLM8WON5MlCfGx__krumJVDbkawqVJA"/>
          <p:cNvPicPr>
            <a:picLocks noChangeAspect="1" noChangeArrowheads="1"/>
          </p:cNvPicPr>
          <p:nvPr/>
        </p:nvPicPr>
        <p:blipFill>
          <a:blip r:embed="rId2" cstate="print"/>
          <a:srcRect/>
          <a:stretch>
            <a:fillRect/>
          </a:stretch>
        </p:blipFill>
        <p:spPr bwMode="auto">
          <a:xfrm>
            <a:off x="2771800" y="3212977"/>
            <a:ext cx="3816424" cy="309605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79389" y="188913"/>
            <a:ext cx="8507412" cy="1066800"/>
          </a:xfrm>
        </p:spPr>
        <p:txBody>
          <a:bodyPr/>
          <a:lstStyle/>
          <a:p>
            <a:r>
              <a:rPr lang="el-GR" sz="3200" u="sng" dirty="0">
                <a:solidFill>
                  <a:srgbClr val="191919"/>
                </a:solidFill>
                <a:latin typeface="Times New Roman" pitchFamily="18" charset="0"/>
              </a:rPr>
              <a:t>ΚΑΝΟΝΕΣ ΣΤΟΥΣ ΟΛΥΜΠΙΑΚΟΥΣ ΑΓΩΝΕΣ ΤΗΣ ΑΡΧΑΙΟΤΗΤΑΣ:</a:t>
            </a:r>
          </a:p>
        </p:txBody>
      </p:sp>
      <p:sp>
        <p:nvSpPr>
          <p:cNvPr id="38915" name="Rectangle 3"/>
          <p:cNvSpPr>
            <a:spLocks noGrp="1" noChangeArrowheads="1"/>
          </p:cNvSpPr>
          <p:nvPr>
            <p:ph type="body" idx="1"/>
          </p:nvPr>
        </p:nvSpPr>
        <p:spPr/>
        <p:txBody>
          <a:bodyPr/>
          <a:lstStyle/>
          <a:p>
            <a:pPr marL="609600" indent="-609600">
              <a:buFontTx/>
              <a:buAutoNum type="arabicPeriod"/>
            </a:pPr>
            <a:r>
              <a:rPr lang="el-GR" sz="2400" b="1">
                <a:solidFill>
                  <a:srgbClr val="191919"/>
                </a:solidFill>
                <a:latin typeface="Times New Roman" pitchFamily="18" charset="0"/>
              </a:rPr>
              <a:t>Αποκλείονται από τους Ολυμπιακούς αγώνες, οι σκλάβοι, οι βάρβαροι φονιάδες, κακοποιοί, υπόδικοι και ανέντιμοι πολίτες.</a:t>
            </a:r>
          </a:p>
          <a:p>
            <a:pPr marL="609600" indent="-609600">
              <a:buFontTx/>
              <a:buAutoNum type="arabicPeriod"/>
            </a:pPr>
            <a:r>
              <a:rPr lang="el-GR" sz="2400" b="1">
                <a:solidFill>
                  <a:srgbClr val="191919"/>
                </a:solidFill>
                <a:latin typeface="Times New Roman" pitchFamily="18" charset="0"/>
              </a:rPr>
              <a:t>Απαγορεύεται η συμμετοχή γυναικών ως αθλητριών, απαγορευόταν ακόμη και η είσοδος στο Στάδιο των παντρεμένων γυναικών, οι οποίες δεν μπορούσαν έτσι να παρακολουθήσουν τ' αγωνίσματα.</a:t>
            </a:r>
            <a:r>
              <a:rPr lang="el-GR" sz="2400">
                <a:solidFill>
                  <a:srgbClr val="191919"/>
                </a:solidFill>
                <a:latin typeface="Times New Roman" pitchFamily="18" charset="0"/>
              </a:rPr>
              <a:t> </a:t>
            </a:r>
          </a:p>
          <a:p>
            <a:pPr marL="609600" indent="-609600">
              <a:buFontTx/>
              <a:buNone/>
            </a:pPr>
            <a:r>
              <a:rPr lang="el-GR">
                <a:solidFill>
                  <a:schemeClr val="hlink"/>
                </a:solidFill>
                <a:latin typeface="Times New Roman" pitchFamily="18" charset="0"/>
              </a:rPr>
              <a:t> </a:t>
            </a:r>
            <a:r>
              <a:rPr lang="el-GR" sz="2400">
                <a:solidFill>
                  <a:schemeClr val="hlink"/>
                </a:solidFill>
                <a:latin typeface="Times New Roman" pitchFamily="18" charset="0"/>
              </a:rPr>
              <a:t>3.</a:t>
            </a:r>
            <a:r>
              <a:rPr lang="el-GR" sz="2400">
                <a:latin typeface="Times New Roman" pitchFamily="18" charset="0"/>
              </a:rPr>
              <a:t> </a:t>
            </a:r>
            <a:r>
              <a:rPr lang="el-GR" sz="2400" b="1">
                <a:solidFill>
                  <a:srgbClr val="191919"/>
                </a:solidFill>
                <a:latin typeface="Times New Roman" pitchFamily="18" charset="0"/>
              </a:rPr>
              <a:t>Απαγορεύεται στον αθλητή να σκοτώσει τον αντίπαλο και να χρησιμοποιεί αντιαθλητικά τεχνάσματα και πονηριές εναντίον του αντιπάλου του.</a:t>
            </a:r>
          </a:p>
          <a:p>
            <a:pPr marL="609600" indent="-609600">
              <a:buFontTx/>
              <a:buNone/>
            </a:pPr>
            <a:endParaRPr lang="el-GR" sz="2400" b="1">
              <a:solidFill>
                <a:srgbClr val="191919"/>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dissolve">
                                      <p:cBhvr>
                                        <p:cTn id="12" dur="500"/>
                                        <p:tgtEl>
                                          <p:spTgt spid="389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dissolve">
                                      <p:cBhvr>
                                        <p:cTn id="17" dur="500"/>
                                        <p:tgtEl>
                                          <p:spTgt spid="389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8915">
                                            <p:txEl>
                                              <p:pRg st="2" end="2"/>
                                            </p:txEl>
                                          </p:spTgt>
                                        </p:tgtEl>
                                        <p:attrNameLst>
                                          <p:attrName>style.visibility</p:attrName>
                                        </p:attrNameLst>
                                      </p:cBhvr>
                                      <p:to>
                                        <p:strVal val="visible"/>
                                      </p:to>
                                    </p:set>
                                    <p:animEffect transition="in" filter="dissolve">
                                      <p:cBhvr>
                                        <p:cTn id="22"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323851" y="765175"/>
            <a:ext cx="8229600" cy="4495800"/>
          </a:xfrm>
        </p:spPr>
        <p:txBody>
          <a:bodyPr/>
          <a:lstStyle/>
          <a:p>
            <a:pPr marL="609600" indent="-609600">
              <a:lnSpc>
                <a:spcPct val="90000"/>
              </a:lnSpc>
              <a:buFontTx/>
              <a:buNone/>
            </a:pPr>
            <a:r>
              <a:rPr lang="el-GR" sz="2800" b="1" dirty="0">
                <a:solidFill>
                  <a:schemeClr val="hlink"/>
                </a:solidFill>
              </a:rPr>
              <a:t>4.  </a:t>
            </a:r>
            <a:r>
              <a:rPr lang="el-GR" sz="2800" b="1" dirty="0">
                <a:solidFill>
                  <a:srgbClr val="191919"/>
                </a:solidFill>
                <a:latin typeface="Times New Roman" pitchFamily="18" charset="0"/>
              </a:rPr>
              <a:t>Όποιος προσπαθήσει να δωροδοκήσει την Ελλανόδικο Επιτροπή, μαστιγώνεται δημοσίως.</a:t>
            </a:r>
          </a:p>
          <a:p>
            <a:pPr marL="609600" indent="-609600">
              <a:lnSpc>
                <a:spcPct val="90000"/>
              </a:lnSpc>
              <a:buFontTx/>
              <a:buNone/>
            </a:pPr>
            <a:r>
              <a:rPr lang="el-GR" sz="2800" b="1" dirty="0">
                <a:solidFill>
                  <a:schemeClr val="hlink"/>
                </a:solidFill>
                <a:latin typeface="Times New Roman" pitchFamily="18" charset="0"/>
              </a:rPr>
              <a:t>5. </a:t>
            </a:r>
            <a:r>
              <a:rPr lang="el-GR" sz="2800" b="1" dirty="0">
                <a:solidFill>
                  <a:srgbClr val="191919"/>
                </a:solidFill>
                <a:latin typeface="Times New Roman" pitchFamily="18" charset="0"/>
              </a:rPr>
              <a:t> Απαγορεύεται να αμφισβητηθεί δημοσίως η ετυμηγορία της Ελλανοδίκου Επιτροπής, και</a:t>
            </a:r>
          </a:p>
          <a:p>
            <a:pPr marL="609600" indent="-609600">
              <a:lnSpc>
                <a:spcPct val="90000"/>
              </a:lnSpc>
              <a:buFontTx/>
              <a:buNone/>
            </a:pPr>
            <a:r>
              <a:rPr lang="el-GR" sz="2800" b="1" dirty="0">
                <a:solidFill>
                  <a:schemeClr val="hlink"/>
                </a:solidFill>
                <a:latin typeface="Times New Roman" pitchFamily="18" charset="0"/>
              </a:rPr>
              <a:t>6.  </a:t>
            </a:r>
            <a:r>
              <a:rPr lang="el-GR" sz="2800" b="1" dirty="0">
                <a:solidFill>
                  <a:srgbClr val="191919"/>
                </a:solidFill>
                <a:latin typeface="Times New Roman" pitchFamily="18" charset="0"/>
              </a:rPr>
              <a:t>Ενστάσεις γίνονται δεκτές για την ετυμηγορία της Επιτροπής, αλλά τα έξοδα βαρύνουν τον ενάγοντα.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dissolve">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dissolve">
                                      <p:cBhvr>
                                        <p:cTn id="17"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9751" y="332656"/>
            <a:ext cx="8229600" cy="810344"/>
          </a:xfrm>
        </p:spPr>
        <p:txBody>
          <a:bodyPr/>
          <a:lstStyle/>
          <a:p>
            <a:r>
              <a:rPr lang="el-GR" sz="3200" u="sng" dirty="0">
                <a:solidFill>
                  <a:srgbClr val="191919"/>
                </a:solidFill>
                <a:effectLst/>
                <a:latin typeface="Times New Roman" pitchFamily="18" charset="0"/>
                <a:cs typeface="Times New Roman" pitchFamily="18" charset="0"/>
              </a:rPr>
              <a:t>ΕΞΟΠΛΙΣΜΟΣ-ΕΝΔΥΜΑΣΙΑ ΤΩΝ ΑΘΛΗΤΩΝ:</a:t>
            </a:r>
            <a:r>
              <a:rPr lang="el-GR" sz="3200" dirty="0">
                <a:solidFill>
                  <a:srgbClr val="191919"/>
                </a:solidFill>
                <a:effectLst/>
                <a:latin typeface="Times New Roman" pitchFamily="18" charset="0"/>
                <a:cs typeface="Times New Roman" pitchFamily="18" charset="0"/>
              </a:rPr>
              <a:t/>
            </a:r>
            <a:br>
              <a:rPr lang="el-GR" sz="3200" dirty="0">
                <a:solidFill>
                  <a:srgbClr val="191919"/>
                </a:solidFill>
                <a:effectLst/>
                <a:latin typeface="Times New Roman" pitchFamily="18" charset="0"/>
                <a:cs typeface="Times New Roman" pitchFamily="18" charset="0"/>
              </a:rPr>
            </a:br>
            <a:endParaRPr lang="el-GR" sz="3200" u="sng" dirty="0">
              <a:solidFill>
                <a:srgbClr val="191919"/>
              </a:solidFill>
              <a:effectLst/>
              <a:latin typeface="Times New Roman" pitchFamily="18" charset="0"/>
              <a:cs typeface="Times New Roman" pitchFamily="18" charset="0"/>
            </a:endParaRPr>
          </a:p>
        </p:txBody>
      </p:sp>
      <p:sp>
        <p:nvSpPr>
          <p:cNvPr id="44035" name="Rectangle 3"/>
          <p:cNvSpPr>
            <a:spLocks noGrp="1" noChangeArrowheads="1"/>
          </p:cNvSpPr>
          <p:nvPr>
            <p:ph type="body" idx="1"/>
          </p:nvPr>
        </p:nvSpPr>
        <p:spPr>
          <a:xfrm>
            <a:off x="323851" y="1340769"/>
            <a:ext cx="8229600" cy="4280570"/>
          </a:xfrm>
        </p:spPr>
        <p:txBody>
          <a:bodyPr/>
          <a:lstStyle/>
          <a:p>
            <a:pPr>
              <a:lnSpc>
                <a:spcPct val="80000"/>
              </a:lnSpc>
              <a:buNone/>
            </a:pPr>
            <a:r>
              <a:rPr lang="el-GR" sz="2800" b="1" dirty="0">
                <a:solidFill>
                  <a:srgbClr val="191919"/>
                </a:solidFill>
                <a:effectLst/>
                <a:latin typeface="Times New Roman" pitchFamily="18" charset="0"/>
                <a:cs typeface="Times New Roman" pitchFamily="18" charset="0"/>
              </a:rPr>
              <a:t>Οι αρχαίοι Έλληνες αγωνίζονταν γυμνοί. Για αυτούς το γυμνό σώμα δεν ήταν ντροπή, γιατί το έντυνε η αρετή και η ανδρεία. Τα σώματά τους έδειχναν την προσπάθεια και την προπόνηση που είχαν κάνει. Φαντάσου για λίγο τα αρχαία αγάλματα. Είναι τέλεια και σεμνά. Στην αρχαία Ελλάδα ντροπή δεν ήταν το γυμνό, αλλά το αγύμναστο σώμα. Έδειχνε άνθρωπο χωρίς μόρφωση και χωρίς καλλιέργεια. Το πιο τέλειο σώμα ήταν το σώμα του πενταθλητή. Οι πενταθλητές είχαν μακριά πόδια, ευλύγιστη μέση και ήταν λεβεντόκορμοι.</a:t>
            </a:r>
          </a:p>
          <a:p>
            <a:pPr algn="just">
              <a:lnSpc>
                <a:spcPct val="80000"/>
              </a:lnSpc>
              <a:buFontTx/>
              <a:buNone/>
            </a:pPr>
            <a:endParaRPr lang="el-GR" sz="2800" b="1" dirty="0">
              <a:solidFill>
                <a:srgbClr val="191919"/>
              </a:solidFill>
              <a:effectLst/>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sz="3200" u="sng" dirty="0">
                <a:solidFill>
                  <a:srgbClr val="191919"/>
                </a:solidFill>
                <a:effectLst/>
                <a:latin typeface="Times New Roman" pitchFamily="18" charset="0"/>
                <a:cs typeface="Times New Roman" pitchFamily="18" charset="0"/>
              </a:rPr>
              <a:t>ΒΡΑΒΕΙΑ-ΔΙΑΚΡΙΣΕΙΣ:</a:t>
            </a:r>
            <a:br>
              <a:rPr lang="el-GR" sz="3200" u="sng" dirty="0">
                <a:solidFill>
                  <a:srgbClr val="191919"/>
                </a:solidFill>
                <a:effectLst/>
                <a:latin typeface="Times New Roman" pitchFamily="18" charset="0"/>
                <a:cs typeface="Times New Roman" pitchFamily="18" charset="0"/>
              </a:rPr>
            </a:br>
            <a:endParaRPr lang="el-GR" sz="3200" u="sng" dirty="0">
              <a:solidFill>
                <a:srgbClr val="191919"/>
              </a:solidFill>
              <a:effectLst/>
              <a:latin typeface="Times New Roman" pitchFamily="18" charset="0"/>
              <a:cs typeface="Times New Roman" pitchFamily="18" charset="0"/>
            </a:endParaRPr>
          </a:p>
        </p:txBody>
      </p:sp>
      <p:sp>
        <p:nvSpPr>
          <p:cNvPr id="5" name="4 - Θέση περιεχομένου"/>
          <p:cNvSpPr>
            <a:spLocks noGrp="1"/>
          </p:cNvSpPr>
          <p:nvPr>
            <p:ph idx="1"/>
          </p:nvPr>
        </p:nvSpPr>
        <p:spPr>
          <a:xfrm>
            <a:off x="457200" y="980729"/>
            <a:ext cx="8229600" cy="5544616"/>
          </a:xfrm>
        </p:spPr>
        <p:txBody>
          <a:bodyPr/>
          <a:lstStyle/>
          <a:p>
            <a:pPr>
              <a:buNone/>
            </a:pPr>
            <a:r>
              <a:rPr lang="el-GR" sz="2800" b="1" dirty="0">
                <a:solidFill>
                  <a:srgbClr val="191919"/>
                </a:solidFill>
                <a:effectLst/>
                <a:latin typeface="Times New Roman" pitchFamily="18" charset="0"/>
                <a:cs typeface="Times New Roman" pitchFamily="18" charset="0"/>
              </a:rPr>
              <a:t>Οι νικητές στεφανώνονταν από ένα στεφάνι από κλαδιά αγριελιάς, τον κότινο. Ή</a:t>
            </a:r>
            <a:r>
              <a:rPr lang="el-GR" sz="2800" b="1" dirty="0" smtClean="0">
                <a:solidFill>
                  <a:srgbClr val="191919"/>
                </a:solidFill>
                <a:effectLst/>
                <a:latin typeface="Times New Roman" pitchFamily="18" charset="0"/>
                <a:cs typeface="Times New Roman" pitchFamily="18" charset="0"/>
              </a:rPr>
              <a:t>ταν </a:t>
            </a:r>
            <a:r>
              <a:rPr lang="el-GR" sz="2800" b="1" dirty="0">
                <a:solidFill>
                  <a:srgbClr val="191919"/>
                </a:solidFill>
                <a:effectLst/>
                <a:latin typeface="Times New Roman" pitchFamily="18" charset="0"/>
                <a:cs typeface="Times New Roman" pitchFamily="18" charset="0"/>
              </a:rPr>
              <a:t>η μεγαλύτερη τιμή. Όλοι οι αθλητές ήθελαν να αποκτήσουν αυτή τη διάκριση και ταξίδευαν από πολύ μακριά, για να αγωνιστούν. Δεν υπήρχε </a:t>
            </a:r>
            <a:r>
              <a:rPr lang="el-GR" sz="2800" b="1" dirty="0" smtClean="0">
                <a:solidFill>
                  <a:srgbClr val="191919"/>
                </a:solidFill>
                <a:effectLst/>
                <a:latin typeface="Times New Roman" pitchFamily="18" charset="0"/>
                <a:cs typeface="Times New Roman" pitchFamily="18" charset="0"/>
              </a:rPr>
              <a:t>Δεύτερη </a:t>
            </a:r>
            <a:r>
              <a:rPr lang="el-GR" sz="2800" b="1" dirty="0">
                <a:solidFill>
                  <a:srgbClr val="191919"/>
                </a:solidFill>
                <a:effectLst/>
                <a:latin typeface="Times New Roman" pitchFamily="18" charset="0"/>
                <a:cs typeface="Times New Roman" pitchFamily="18" charset="0"/>
              </a:rPr>
              <a:t>και Τρίτη </a:t>
            </a:r>
            <a:r>
              <a:rPr lang="el-GR" sz="2800" b="1" dirty="0" smtClean="0">
                <a:solidFill>
                  <a:srgbClr val="191919"/>
                </a:solidFill>
                <a:effectLst/>
                <a:latin typeface="Times New Roman" pitchFamily="18" charset="0"/>
                <a:cs typeface="Times New Roman" pitchFamily="18" charset="0"/>
              </a:rPr>
              <a:t>θέση</a:t>
            </a:r>
            <a:r>
              <a:rPr lang="en-US" sz="2800" b="1" dirty="0" smtClean="0">
                <a:solidFill>
                  <a:srgbClr val="191919"/>
                </a:solidFill>
                <a:effectLst/>
                <a:latin typeface="Times New Roman" pitchFamily="18" charset="0"/>
                <a:cs typeface="Times New Roman" pitchFamily="18" charset="0"/>
              </a:rPr>
              <a:t>. </a:t>
            </a:r>
            <a:r>
              <a:rPr lang="el-GR" sz="2800" b="1" dirty="0" smtClean="0">
                <a:solidFill>
                  <a:srgbClr val="191919"/>
                </a:solidFill>
                <a:effectLst/>
                <a:latin typeface="Times New Roman" pitchFamily="18" charset="0"/>
                <a:cs typeface="Times New Roman" pitchFamily="18" charset="0"/>
              </a:rPr>
              <a:t>Οι </a:t>
            </a:r>
            <a:r>
              <a:rPr lang="el-GR" sz="2800" b="1" dirty="0">
                <a:solidFill>
                  <a:srgbClr val="191919"/>
                </a:solidFill>
                <a:effectLst/>
                <a:latin typeface="Times New Roman" pitchFamily="18" charset="0"/>
                <a:cs typeface="Times New Roman" pitchFamily="18" charset="0"/>
              </a:rPr>
              <a:t>νικητές έμπαιναν στην πόλη τους με μεγάλες τιμές, πάνω σε </a:t>
            </a:r>
            <a:r>
              <a:rPr lang="el-GR" sz="2800" b="1" dirty="0" smtClean="0">
                <a:solidFill>
                  <a:srgbClr val="191919"/>
                </a:solidFill>
                <a:effectLst/>
                <a:latin typeface="Times New Roman" pitchFamily="18" charset="0"/>
                <a:cs typeface="Times New Roman" pitchFamily="18" charset="0"/>
              </a:rPr>
              <a:t>άρμα που έσερναν τέσσερα λευκά άλογα. Τους </a:t>
            </a:r>
            <a:r>
              <a:rPr lang="el-GR" sz="2800" b="1" dirty="0">
                <a:solidFill>
                  <a:srgbClr val="191919"/>
                </a:solidFill>
                <a:effectLst/>
                <a:latin typeface="Times New Roman" pitchFamily="18" charset="0"/>
                <a:cs typeface="Times New Roman" pitchFamily="18" charset="0"/>
              </a:rPr>
              <a:t>συνόδευε η δόξα </a:t>
            </a:r>
            <a:r>
              <a:rPr lang="el-GR" sz="2800" b="1" dirty="0" smtClean="0">
                <a:solidFill>
                  <a:srgbClr val="191919"/>
                </a:solidFill>
                <a:effectLst/>
                <a:latin typeface="Times New Roman" pitchFamily="18" charset="0"/>
                <a:cs typeface="Times New Roman" pitchFamily="18" charset="0"/>
              </a:rPr>
              <a:t>για </a:t>
            </a:r>
            <a:r>
              <a:rPr lang="el-GR" sz="2800" b="1" dirty="0">
                <a:solidFill>
                  <a:srgbClr val="191919"/>
                </a:solidFill>
                <a:effectLst/>
                <a:latin typeface="Times New Roman" pitchFamily="18" charset="0"/>
                <a:cs typeface="Times New Roman" pitchFamily="18" charset="0"/>
              </a:rPr>
              <a:t>όλη τη ζωή τους. Όπου και αν πήγαιναν, αυτοί και η οικογένειά τους, ήταν </a:t>
            </a:r>
            <a:r>
              <a:rPr lang="el-GR" sz="2800" b="1" dirty="0" smtClean="0">
                <a:solidFill>
                  <a:srgbClr val="191919"/>
                </a:solidFill>
                <a:effectLst/>
                <a:latin typeface="Times New Roman" pitchFamily="18" charset="0"/>
                <a:cs typeface="Times New Roman" pitchFamily="18" charset="0"/>
              </a:rPr>
              <a:t>καλοδεχούμενοι. </a:t>
            </a:r>
            <a:r>
              <a:rPr lang="el-GR" sz="2800" b="1" dirty="0">
                <a:solidFill>
                  <a:srgbClr val="191919"/>
                </a:solidFill>
                <a:effectLst/>
                <a:latin typeface="Times New Roman" pitchFamily="18" charset="0"/>
                <a:cs typeface="Times New Roman" pitchFamily="18" charset="0"/>
              </a:rPr>
              <a:t>Οι νικητές μπορούσαν να τρώνε δωρεάν στο </a:t>
            </a:r>
            <a:r>
              <a:rPr lang="el-GR" sz="2800" b="1" dirty="0" smtClean="0">
                <a:solidFill>
                  <a:srgbClr val="191919"/>
                </a:solidFill>
                <a:effectLst/>
                <a:latin typeface="Times New Roman" pitchFamily="18" charset="0"/>
                <a:cs typeface="Times New Roman" pitchFamily="18" charset="0"/>
              </a:rPr>
              <a:t>Πρυτανείο. </a:t>
            </a:r>
            <a:r>
              <a:rPr lang="el-GR" sz="2800" b="1" dirty="0">
                <a:solidFill>
                  <a:srgbClr val="191919"/>
                </a:solidFill>
                <a:effectLst/>
                <a:latin typeface="Times New Roman" pitchFamily="18" charset="0"/>
                <a:cs typeface="Times New Roman" pitchFamily="18" charset="0"/>
              </a:rPr>
              <a:t>Φτιάχτηκαν τα αγάλματα τους και ορισμένων η μορφή μπήκε και στο νόμισμα της πόλης.</a:t>
            </a:r>
          </a:p>
          <a:p>
            <a:endParaRPr lang="el-GR" sz="2800" dirty="0">
              <a:solidFill>
                <a:srgbClr val="191919"/>
              </a:solidFill>
              <a:effectLst/>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64" name="Picture 4" descr="ok1-300x246"/>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2 - TextBox"/>
          <p:cNvSpPr txBox="1"/>
          <p:nvPr/>
        </p:nvSpPr>
        <p:spPr>
          <a:xfrm>
            <a:off x="251520" y="3318570"/>
            <a:ext cx="8136904" cy="3539430"/>
          </a:xfrm>
          <a:prstGeom prst="rect">
            <a:avLst/>
          </a:prstGeom>
          <a:noFill/>
        </p:spPr>
        <p:txBody>
          <a:bodyPr wrap="square" rtlCol="0">
            <a:spAutoFit/>
          </a:bodyPr>
          <a:lstStyle/>
          <a:p>
            <a:r>
              <a:rPr lang="el-GR" sz="3200" b="1" dirty="0" smtClean="0">
                <a:solidFill>
                  <a:srgbClr val="FF0000"/>
                </a:solidFill>
              </a:rPr>
              <a:t>Η ερευνητική ομάδα:</a:t>
            </a:r>
          </a:p>
          <a:p>
            <a:r>
              <a:rPr lang="el-GR" sz="3200" b="1" u="none" dirty="0" smtClean="0">
                <a:solidFill>
                  <a:srgbClr val="FF0000"/>
                </a:solidFill>
              </a:rPr>
              <a:t>Αντωνιάδης </a:t>
            </a:r>
            <a:r>
              <a:rPr lang="el-GR" sz="3200" b="1" u="none" dirty="0" smtClean="0">
                <a:solidFill>
                  <a:srgbClr val="FF0000"/>
                </a:solidFill>
              </a:rPr>
              <a:t>Δημήτρης</a:t>
            </a:r>
            <a:r>
              <a:rPr lang="el-GR" sz="3200" b="1" dirty="0" smtClean="0">
                <a:solidFill>
                  <a:srgbClr val="FF0000"/>
                </a:solidFill>
              </a:rPr>
              <a:t> </a:t>
            </a:r>
            <a:endParaRPr lang="el-GR" sz="3200" b="1" dirty="0" smtClean="0">
              <a:solidFill>
                <a:srgbClr val="FF0000"/>
              </a:solidFill>
            </a:endParaRPr>
          </a:p>
          <a:p>
            <a:r>
              <a:rPr lang="el-GR" sz="3200" b="1" u="none" dirty="0" err="1" smtClean="0">
                <a:solidFill>
                  <a:srgbClr val="FF0000"/>
                </a:solidFill>
              </a:rPr>
              <a:t>Κερμανίδου</a:t>
            </a:r>
            <a:r>
              <a:rPr lang="el-GR" sz="3200" b="1" u="none" dirty="0" smtClean="0">
                <a:solidFill>
                  <a:srgbClr val="FF0000"/>
                </a:solidFill>
              </a:rPr>
              <a:t> </a:t>
            </a:r>
            <a:r>
              <a:rPr lang="el-GR" sz="3200" b="1" u="none" dirty="0" smtClean="0">
                <a:solidFill>
                  <a:srgbClr val="FF0000"/>
                </a:solidFill>
              </a:rPr>
              <a:t>Κυριακή</a:t>
            </a:r>
            <a:r>
              <a:rPr lang="el-GR" sz="3200" b="1" dirty="0" smtClean="0">
                <a:solidFill>
                  <a:srgbClr val="FF0000"/>
                </a:solidFill>
              </a:rPr>
              <a:t> </a:t>
            </a:r>
            <a:endParaRPr lang="el-GR" sz="3200" b="1" dirty="0" smtClean="0">
              <a:solidFill>
                <a:srgbClr val="FF0000"/>
              </a:solidFill>
            </a:endParaRPr>
          </a:p>
          <a:p>
            <a:r>
              <a:rPr lang="el-GR" sz="3200" b="1" u="none" dirty="0" smtClean="0">
                <a:solidFill>
                  <a:srgbClr val="FF0000"/>
                </a:solidFill>
              </a:rPr>
              <a:t>Καμένος </a:t>
            </a:r>
            <a:r>
              <a:rPr lang="el-GR" sz="3200" b="1" u="none" dirty="0" smtClean="0">
                <a:solidFill>
                  <a:srgbClr val="FF0000"/>
                </a:solidFill>
              </a:rPr>
              <a:t>Σάββας</a:t>
            </a:r>
            <a:r>
              <a:rPr lang="el-GR" sz="3200" b="1" dirty="0" smtClean="0">
                <a:solidFill>
                  <a:srgbClr val="FF0000"/>
                </a:solidFill>
              </a:rPr>
              <a:t> </a:t>
            </a:r>
            <a:endParaRPr lang="el-GR" sz="3200" b="1" dirty="0" smtClean="0">
              <a:solidFill>
                <a:srgbClr val="FF0000"/>
              </a:solidFill>
            </a:endParaRPr>
          </a:p>
          <a:p>
            <a:r>
              <a:rPr lang="el-GR" sz="3200" b="1" u="none" dirty="0" err="1" smtClean="0">
                <a:solidFill>
                  <a:srgbClr val="FF0000"/>
                </a:solidFill>
              </a:rPr>
              <a:t>Καραγιώργος</a:t>
            </a:r>
            <a:r>
              <a:rPr lang="el-GR" sz="3200" b="1" u="none" dirty="0" smtClean="0">
                <a:solidFill>
                  <a:srgbClr val="FF0000"/>
                </a:solidFill>
              </a:rPr>
              <a:t> </a:t>
            </a:r>
            <a:r>
              <a:rPr lang="el-GR" sz="3200" b="1" u="none" dirty="0" smtClean="0">
                <a:solidFill>
                  <a:srgbClr val="FF0000"/>
                </a:solidFill>
              </a:rPr>
              <a:t>Αλέξανδρος</a:t>
            </a:r>
            <a:r>
              <a:rPr lang="el-GR" sz="3200" b="1" dirty="0" smtClean="0">
                <a:solidFill>
                  <a:srgbClr val="FF0000"/>
                </a:solidFill>
              </a:rPr>
              <a:t> </a:t>
            </a:r>
            <a:endParaRPr lang="el-GR" sz="3200" b="1" dirty="0" smtClean="0">
              <a:solidFill>
                <a:srgbClr val="FF0000"/>
              </a:solidFill>
            </a:endParaRPr>
          </a:p>
          <a:p>
            <a:r>
              <a:rPr lang="el-GR" sz="3200" b="1" u="none" dirty="0" smtClean="0">
                <a:solidFill>
                  <a:srgbClr val="FF0000"/>
                </a:solidFill>
              </a:rPr>
              <a:t>Καραγιώργου </a:t>
            </a:r>
            <a:r>
              <a:rPr lang="el-GR" sz="3200" b="1" u="none" dirty="0" smtClean="0">
                <a:solidFill>
                  <a:srgbClr val="FF0000"/>
                </a:solidFill>
              </a:rPr>
              <a:t>Άννα</a:t>
            </a:r>
            <a:r>
              <a:rPr lang="el-GR" sz="3200" b="1" dirty="0" smtClean="0">
                <a:solidFill>
                  <a:srgbClr val="FF0000"/>
                </a:solidFill>
              </a:rPr>
              <a:t> </a:t>
            </a:r>
            <a:endParaRPr lang="el-GR" sz="3200" b="1" dirty="0" smtClean="0">
              <a:solidFill>
                <a:srgbClr val="FF0000"/>
              </a:solidFill>
            </a:endParaRPr>
          </a:p>
          <a:p>
            <a:r>
              <a:rPr lang="el-GR" sz="3200" b="1" u="none" dirty="0" err="1" smtClean="0">
                <a:solidFill>
                  <a:srgbClr val="FF0000"/>
                </a:solidFill>
              </a:rPr>
              <a:t>Ζιώγα</a:t>
            </a:r>
            <a:r>
              <a:rPr lang="el-GR" sz="3200" b="1" u="none" dirty="0" smtClean="0">
                <a:solidFill>
                  <a:srgbClr val="FF0000"/>
                </a:solidFill>
              </a:rPr>
              <a:t> </a:t>
            </a:r>
            <a:r>
              <a:rPr lang="el-GR" sz="3200" b="1" u="none" dirty="0" smtClean="0">
                <a:solidFill>
                  <a:srgbClr val="FF0000"/>
                </a:solidFill>
              </a:rPr>
              <a:t>Μελίνα</a:t>
            </a:r>
            <a:endParaRPr lang="el-GR" sz="3200" b="1"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467600" cy="706090"/>
          </a:xfrm>
        </p:spPr>
        <p:txBody>
          <a:bodyPr>
            <a:normAutofit/>
          </a:bodyPr>
          <a:lstStyle/>
          <a:p>
            <a:r>
              <a:rPr lang="el-GR" sz="2400" u="sng" dirty="0" smtClean="0">
                <a:solidFill>
                  <a:srgbClr val="FF0000"/>
                </a:solidFill>
                <a:effectLst>
                  <a:outerShdw blurRad="38100" dist="38100" dir="2700000" algn="tl">
                    <a:srgbClr val="000000">
                      <a:alpha val="43137"/>
                    </a:srgbClr>
                  </a:outerShdw>
                </a:effectLst>
              </a:rPr>
              <a:t>Υποενότητες-ομάδες</a:t>
            </a:r>
            <a:endParaRPr lang="el-GR" sz="2400" u="sng" dirty="0">
              <a:solidFill>
                <a:srgbClr val="FF0000"/>
              </a:solidFill>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323528" y="620688"/>
            <a:ext cx="8568952" cy="6237312"/>
          </a:xfrm>
        </p:spPr>
        <p:txBody>
          <a:bodyPr>
            <a:normAutofit fontScale="62500" lnSpcReduction="20000"/>
          </a:bodyPr>
          <a:lstStyle/>
          <a:p>
            <a:pPr>
              <a:buClr>
                <a:srgbClr val="FF0000"/>
              </a:buClr>
            </a:pPr>
            <a:r>
              <a:rPr lang="el-GR" dirty="0" smtClean="0"/>
              <a:t>Ιστορική ανασκόπηση. Πως δημιουργήθηκαν οι πρώτοι Ολυμπιακοί αγώνες; </a:t>
            </a:r>
          </a:p>
          <a:p>
            <a:pPr>
              <a:buClr>
                <a:srgbClr val="FF0000"/>
              </a:buClr>
            </a:pPr>
            <a:r>
              <a:rPr lang="el-GR" dirty="0" smtClean="0"/>
              <a:t>Ολυμπιακοί αγώνες στην αρχαία Ελλάδα. Ποια αθλήματα συμμετείχαν; Εξέλιξη – αναβίωση</a:t>
            </a:r>
          </a:p>
          <a:p>
            <a:pPr>
              <a:buClr>
                <a:srgbClr val="FF0000"/>
              </a:buClr>
            </a:pPr>
            <a:r>
              <a:rPr lang="el-GR" dirty="0" smtClean="0"/>
              <a:t>Χώρες που διοργάνωσαν Ολυμπιακούς αγώνες. Τελετές έναρξης – λήξης</a:t>
            </a:r>
          </a:p>
          <a:p>
            <a:pPr>
              <a:buClr>
                <a:srgbClr val="FF0000"/>
              </a:buClr>
              <a:buNone/>
            </a:pPr>
            <a:endParaRPr lang="el-GR" dirty="0" smtClean="0"/>
          </a:p>
          <a:p>
            <a:pPr>
              <a:buClr>
                <a:srgbClr val="FF0000"/>
              </a:buClr>
            </a:pPr>
            <a:r>
              <a:rPr lang="el-GR" dirty="0" smtClean="0"/>
              <a:t>Αθλήματα των Ολυμπιακών αγώνων σήμερα</a:t>
            </a:r>
          </a:p>
          <a:p>
            <a:pPr>
              <a:buClr>
                <a:srgbClr val="FF0000"/>
              </a:buClr>
            </a:pPr>
            <a:r>
              <a:rPr lang="el-GR" dirty="0" err="1" smtClean="0"/>
              <a:t>Παραολυμπιακοί</a:t>
            </a:r>
            <a:r>
              <a:rPr lang="el-GR" dirty="0" smtClean="0"/>
              <a:t> αγώνες</a:t>
            </a:r>
          </a:p>
          <a:p>
            <a:pPr>
              <a:buClr>
                <a:srgbClr val="FF0000"/>
              </a:buClr>
            </a:pPr>
            <a:r>
              <a:rPr lang="el-GR" dirty="0" smtClean="0"/>
              <a:t>Χειμερινοί Ολυμπιακοί αγώνες</a:t>
            </a:r>
          </a:p>
          <a:p>
            <a:pPr>
              <a:buClr>
                <a:srgbClr val="FF0000"/>
              </a:buClr>
            </a:pPr>
            <a:r>
              <a:rPr lang="en-US" dirty="0" smtClean="0"/>
              <a:t>Special </a:t>
            </a:r>
            <a:r>
              <a:rPr lang="en-US" dirty="0" smtClean="0"/>
              <a:t>Olympics</a:t>
            </a:r>
            <a:endParaRPr lang="el-GR" dirty="0" smtClean="0"/>
          </a:p>
          <a:p>
            <a:pPr>
              <a:buClr>
                <a:srgbClr val="FF0000"/>
              </a:buClr>
              <a:buNone/>
            </a:pPr>
            <a:r>
              <a:rPr lang="el-GR" dirty="0" smtClean="0"/>
              <a:t> </a:t>
            </a:r>
          </a:p>
          <a:p>
            <a:pPr>
              <a:buClr>
                <a:srgbClr val="FF0000"/>
              </a:buClr>
            </a:pPr>
            <a:r>
              <a:rPr lang="el-GR" dirty="0" smtClean="0"/>
              <a:t>Ρεκόρ / Μεγάλες διακρίσεις/ επιδόσεις</a:t>
            </a:r>
          </a:p>
          <a:p>
            <a:pPr>
              <a:buClr>
                <a:srgbClr val="FF0000"/>
              </a:buClr>
            </a:pPr>
            <a:r>
              <a:rPr lang="el-GR" dirty="0" smtClean="0"/>
              <a:t>Μεγάλοι αθλητές στην ιστορία του αθλητισμού</a:t>
            </a:r>
          </a:p>
          <a:p>
            <a:pPr>
              <a:buClr>
                <a:srgbClr val="FF0000"/>
              </a:buClr>
            </a:pPr>
            <a:r>
              <a:rPr lang="el-GR" dirty="0" smtClean="0"/>
              <a:t>Χρήση αναβολικών στους Ολυμπιακούς αγώνες</a:t>
            </a:r>
          </a:p>
          <a:p>
            <a:pPr>
              <a:buClr>
                <a:srgbClr val="FF0000"/>
              </a:buClr>
              <a:buNone/>
            </a:pPr>
            <a:endParaRPr lang="el-GR" dirty="0" smtClean="0"/>
          </a:p>
          <a:p>
            <a:pPr>
              <a:buClr>
                <a:srgbClr val="FF0000"/>
              </a:buClr>
            </a:pPr>
            <a:r>
              <a:rPr lang="el-GR" dirty="0" smtClean="0"/>
              <a:t>Οργάνωση Ολυμπιακών αγώνων. Διαδικασία επιλογής τόπου διοργάνωσης </a:t>
            </a:r>
          </a:p>
          <a:p>
            <a:pPr>
              <a:buClr>
                <a:srgbClr val="FF0000"/>
              </a:buClr>
            </a:pPr>
            <a:r>
              <a:rPr lang="el-GR" dirty="0" smtClean="0"/>
              <a:t>Τι εγκαταστάσεις απαιτούνται για τη διοργάνωση Ολυμπιακών αγώνων;</a:t>
            </a:r>
          </a:p>
          <a:p>
            <a:pPr>
              <a:buClr>
                <a:srgbClr val="FF0000"/>
              </a:buClr>
            </a:pPr>
            <a:r>
              <a:rPr lang="el-GR" dirty="0" smtClean="0"/>
              <a:t>Οικονομικά και κοινωνικά στοιχεία σχετικά με τους Ολυμπιακούς αγώνες. Οφέλη ή ζημίες για τη διοργανώτρια χώρα</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88913"/>
            <a:ext cx="7772400" cy="431800"/>
          </a:xfrm>
        </p:spPr>
        <p:txBody>
          <a:bodyPr/>
          <a:lstStyle/>
          <a:p>
            <a:r>
              <a:rPr lang="el-GR" sz="2800">
                <a:solidFill>
                  <a:srgbClr val="191919"/>
                </a:solidFill>
                <a:effectLst/>
                <a:latin typeface="Times New Roman" pitchFamily="18" charset="0"/>
              </a:rPr>
              <a:t>Αρχαίοι Ολυμπιακοί Αγώνες</a:t>
            </a:r>
          </a:p>
        </p:txBody>
      </p:sp>
      <p:sp>
        <p:nvSpPr>
          <p:cNvPr id="2051" name="Rectangle 3"/>
          <p:cNvSpPr>
            <a:spLocks noGrp="1" noChangeArrowheads="1"/>
          </p:cNvSpPr>
          <p:nvPr>
            <p:ph type="subTitle" idx="1"/>
          </p:nvPr>
        </p:nvSpPr>
        <p:spPr/>
        <p:txBody>
          <a:bodyPr/>
          <a:lstStyle/>
          <a:p>
            <a:endParaRPr lang="el-GR"/>
          </a:p>
        </p:txBody>
      </p:sp>
      <p:pic>
        <p:nvPicPr>
          <p:cNvPr id="2052" name="Picture 4" descr="ΟΛΥΜΠΙΑΚΟΙ ΑΓΩΝΕΣ 4"/>
          <p:cNvPicPr>
            <a:picLocks noChangeAspect="1" noChangeArrowheads="1"/>
          </p:cNvPicPr>
          <p:nvPr/>
        </p:nvPicPr>
        <p:blipFill>
          <a:blip r:embed="rId2" cstate="print"/>
          <a:srcRect/>
          <a:stretch>
            <a:fillRect/>
          </a:stretch>
        </p:blipFill>
        <p:spPr bwMode="auto">
          <a:xfrm>
            <a:off x="0" y="692150"/>
            <a:ext cx="9144000" cy="61658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p:cTn id="13" dur="5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250825" y="521981"/>
            <a:ext cx="8675688" cy="2492990"/>
          </a:xfrm>
          <a:prstGeom prst="rect">
            <a:avLst/>
          </a:prstGeom>
          <a:noFill/>
          <a:ln w="9525">
            <a:noFill/>
            <a:miter lim="800000"/>
            <a:headEnd/>
            <a:tailEnd/>
          </a:ln>
          <a:effectLst/>
        </p:spPr>
        <p:txBody>
          <a:bodyPr anchor="ctr">
            <a:spAutoFit/>
          </a:bodyPr>
          <a:lstStyle/>
          <a:p>
            <a:r>
              <a:rPr lang="el-GR" sz="2400" b="1">
                <a:solidFill>
                  <a:srgbClr val="191919"/>
                </a:solidFill>
                <a:latin typeface="Times New Roman" pitchFamily="18" charset="0"/>
              </a:rPr>
              <a:t>ΜΥΘΟΙ ΓΙΑ ΤΗΝ ΑΡΧΗ ΤΩΝ ΟΛΥΜΠΙΑΚΩΝ ΑΓΩΝΩΝ:</a:t>
            </a:r>
            <a:r>
              <a:rPr lang="el-GR" sz="2400" b="1">
                <a:latin typeface="Times New Roman" pitchFamily="18" charset="0"/>
              </a:rPr>
              <a:t/>
            </a:r>
            <a:br>
              <a:rPr lang="el-GR" sz="2400" b="1">
                <a:latin typeface="Times New Roman" pitchFamily="18" charset="0"/>
              </a:rPr>
            </a:br>
            <a:r>
              <a:rPr lang="en-US" sz="2400" b="1">
                <a:latin typeface="Times New Roman" pitchFamily="18" charset="0"/>
              </a:rPr>
              <a:t/>
            </a:r>
            <a:br>
              <a:rPr lang="en-US" sz="2400" b="1">
                <a:latin typeface="Times New Roman" pitchFamily="18" charset="0"/>
              </a:rPr>
            </a:br>
            <a:r>
              <a:rPr lang="el-GR" b="1" u="none">
                <a:solidFill>
                  <a:srgbClr val="191919"/>
                </a:solidFill>
                <a:latin typeface="Times New Roman" pitchFamily="18" charset="0"/>
              </a:rPr>
              <a:t>1.Η πρώτη αφορά το μύθο του Πέλοπα</a:t>
            </a:r>
            <a:r>
              <a:rPr lang="en-US" b="1" u="none">
                <a:solidFill>
                  <a:srgbClr val="191919"/>
                </a:solidFill>
                <a:latin typeface="Times New Roman" pitchFamily="18" charset="0"/>
              </a:rPr>
              <a:t>, </a:t>
            </a:r>
            <a:r>
              <a:rPr lang="el-GR" b="1" u="none">
                <a:solidFill>
                  <a:srgbClr val="191919"/>
                </a:solidFill>
                <a:latin typeface="Times New Roman" pitchFamily="18" charset="0"/>
              </a:rPr>
              <a:t>ο οποίος διοργάνωσε αγώνα αρματοδρομίας για να κερδίσει την  Ιπποδάμεια.</a:t>
            </a:r>
            <a:br>
              <a:rPr lang="el-GR" b="1" u="none">
                <a:solidFill>
                  <a:srgbClr val="191919"/>
                </a:solidFill>
                <a:latin typeface="Times New Roman" pitchFamily="18" charset="0"/>
              </a:rPr>
            </a:br>
            <a:r>
              <a:rPr lang="el-GR" b="1" u="none">
                <a:solidFill>
                  <a:srgbClr val="191919"/>
                </a:solidFill>
                <a:latin typeface="Times New Roman" pitchFamily="18" charset="0"/>
              </a:rPr>
              <a:t/>
            </a:r>
            <a:br>
              <a:rPr lang="el-GR" b="1" u="none">
                <a:solidFill>
                  <a:srgbClr val="191919"/>
                </a:solidFill>
                <a:latin typeface="Times New Roman" pitchFamily="18" charset="0"/>
              </a:rPr>
            </a:br>
            <a:r>
              <a:rPr lang="el-GR" b="1" u="none">
                <a:solidFill>
                  <a:srgbClr val="191919"/>
                </a:solidFill>
                <a:latin typeface="Times New Roman" pitchFamily="18" charset="0"/>
              </a:rPr>
              <a:t>2.Σύμφωνα με άλλο μύθο, τους αγώνες καθιέρωσε ο ημίθεος Ηρακλής</a:t>
            </a:r>
            <a:r>
              <a:rPr lang="el-GR" b="1" u="none">
                <a:latin typeface="Times New Roman" pitchFamily="18" charset="0"/>
              </a:rPr>
              <a:t> .</a:t>
            </a:r>
            <a:r>
              <a:rPr lang="el-GR" b="1" u="none">
                <a:solidFill>
                  <a:srgbClr val="191919"/>
                </a:solidFill>
                <a:latin typeface="Times New Roman" pitchFamily="18" charset="0"/>
              </a:rPr>
              <a:t>Κατά</a:t>
            </a:r>
            <a:r>
              <a:rPr lang="el-GR" b="1" u="none">
                <a:latin typeface="Times New Roman" pitchFamily="18" charset="0"/>
              </a:rPr>
              <a:t> </a:t>
            </a:r>
            <a:r>
              <a:rPr lang="el-GR" b="1" u="none">
                <a:solidFill>
                  <a:srgbClr val="191919"/>
                </a:solidFill>
                <a:latin typeface="Times New Roman" pitchFamily="18" charset="0"/>
              </a:rPr>
              <a:t>τον πέμπτο άθλο του, σύμφωνα με τον οποίο συμφώνησε με τον βασιλιά Αυγέα της Ηλείας να καθαρίσει τους στάβλους του, με αντάλλαγμα το ένα δέκατο των αγελάδων του. </a:t>
            </a:r>
            <a:r>
              <a:rPr lang="el-GR" u="none">
                <a:solidFill>
                  <a:srgbClr val="191919"/>
                </a:solidFill>
                <a:latin typeface="Times New Roman" pitchFamily="18" charset="0"/>
              </a:rPr>
              <a:t> </a:t>
            </a:r>
            <a:r>
              <a:rPr lang="el-GR">
                <a:solidFill>
                  <a:srgbClr val="191919"/>
                </a:solidFill>
              </a:rPr>
              <a:t> </a:t>
            </a:r>
          </a:p>
        </p:txBody>
      </p:sp>
      <p:pic>
        <p:nvPicPr>
          <p:cNvPr id="26629" name="Picture 5" descr="PelopsHippodamia"/>
          <p:cNvPicPr>
            <a:picLocks noChangeAspect="1" noChangeArrowheads="1"/>
          </p:cNvPicPr>
          <p:nvPr/>
        </p:nvPicPr>
        <p:blipFill>
          <a:blip r:embed="rId2" cstate="print"/>
          <a:srcRect/>
          <a:stretch>
            <a:fillRect/>
          </a:stretch>
        </p:blipFill>
        <p:spPr bwMode="auto">
          <a:xfrm>
            <a:off x="1116014" y="3068639"/>
            <a:ext cx="2843212" cy="1584325"/>
          </a:xfrm>
          <a:prstGeom prst="rect">
            <a:avLst/>
          </a:prstGeom>
          <a:noFill/>
        </p:spPr>
      </p:pic>
      <p:pic>
        <p:nvPicPr>
          <p:cNvPr id="26630" name="Picture 6" descr="image001(2100)"/>
          <p:cNvPicPr>
            <a:picLocks noChangeAspect="1" noChangeArrowheads="1"/>
          </p:cNvPicPr>
          <p:nvPr/>
        </p:nvPicPr>
        <p:blipFill>
          <a:blip r:embed="rId3" cstate="print"/>
          <a:srcRect/>
          <a:stretch>
            <a:fillRect/>
          </a:stretch>
        </p:blipFill>
        <p:spPr bwMode="auto">
          <a:xfrm>
            <a:off x="5759450" y="4652964"/>
            <a:ext cx="3384551" cy="2016125"/>
          </a:xfrm>
          <a:prstGeom prst="rect">
            <a:avLst/>
          </a:prstGeom>
          <a:noFill/>
        </p:spPr>
      </p:pic>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4" descr="ΗΒ"/>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9" name="Rectangle 5"/>
          <p:cNvSpPr>
            <a:spLocks noChangeArrowheads="1"/>
          </p:cNvSpPr>
          <p:nvPr/>
        </p:nvSpPr>
        <p:spPr bwMode="auto">
          <a:xfrm>
            <a:off x="2411413" y="197357"/>
            <a:ext cx="4968875" cy="584775"/>
          </a:xfrm>
          <a:prstGeom prst="rect">
            <a:avLst/>
          </a:prstGeom>
          <a:noFill/>
          <a:ln w="9525">
            <a:noFill/>
            <a:miter lim="800000"/>
            <a:headEnd/>
            <a:tailEnd/>
          </a:ln>
          <a:effectLst/>
        </p:spPr>
        <p:txBody>
          <a:bodyPr anchor="ctr">
            <a:spAutoFit/>
          </a:bodyPr>
          <a:lstStyle/>
          <a:p>
            <a:pPr algn="just"/>
            <a:r>
              <a:rPr lang="el-GR" sz="3200" b="1">
                <a:solidFill>
                  <a:srgbClr val="191919"/>
                </a:solidFill>
                <a:latin typeface="Times New Roman" pitchFamily="18" charset="0"/>
              </a:rPr>
              <a:t>ΤΑ ΑΓΩΝΙΣΜΑΤΑ:</a:t>
            </a:r>
          </a:p>
        </p:txBody>
      </p:sp>
      <p:sp>
        <p:nvSpPr>
          <p:cNvPr id="31753" name="Rectangle 9"/>
          <p:cNvSpPr>
            <a:spLocks noGrp="1" noChangeArrowheads="1"/>
          </p:cNvSpPr>
          <p:nvPr>
            <p:ph type="body" sz="half" idx="1"/>
          </p:nvPr>
        </p:nvSpPr>
        <p:spPr>
          <a:xfrm>
            <a:off x="4427539" y="1125539"/>
            <a:ext cx="4038600" cy="3167062"/>
          </a:xfrm>
        </p:spPr>
        <p:txBody>
          <a:bodyPr/>
          <a:lstStyle/>
          <a:p>
            <a:pPr>
              <a:buFontTx/>
              <a:buNone/>
            </a:pPr>
            <a:r>
              <a:rPr lang="el-GR" sz="1800" u="sng"/>
              <a:t> </a:t>
            </a:r>
          </a:p>
        </p:txBody>
      </p:sp>
      <p:sp>
        <p:nvSpPr>
          <p:cNvPr id="31754" name="Rectangle 10"/>
          <p:cNvSpPr>
            <a:spLocks noGrp="1" noChangeArrowheads="1"/>
          </p:cNvSpPr>
          <p:nvPr>
            <p:ph type="body" sz="half" idx="2"/>
          </p:nvPr>
        </p:nvSpPr>
        <p:spPr>
          <a:xfrm>
            <a:off x="323849" y="836613"/>
            <a:ext cx="4895851" cy="4495800"/>
          </a:xfrm>
        </p:spPr>
        <p:txBody>
          <a:bodyPr/>
          <a:lstStyle/>
          <a:p>
            <a:pPr marL="533400" indent="-533400">
              <a:buFontTx/>
              <a:buAutoNum type="arabicPeriod"/>
            </a:pPr>
            <a:r>
              <a:rPr lang="el-GR">
                <a:solidFill>
                  <a:srgbClr val="191919"/>
                </a:solidFill>
                <a:latin typeface="Times New Roman" pitchFamily="18" charset="0"/>
              </a:rPr>
              <a:t>Στάδιο </a:t>
            </a:r>
          </a:p>
          <a:p>
            <a:pPr marL="533400" indent="-533400">
              <a:buFontTx/>
              <a:buAutoNum type="arabicPeriod"/>
            </a:pPr>
            <a:r>
              <a:rPr lang="el-GR">
                <a:solidFill>
                  <a:srgbClr val="191919"/>
                </a:solidFill>
                <a:latin typeface="Times New Roman" pitchFamily="18" charset="0"/>
              </a:rPr>
              <a:t>Δίαυλος</a:t>
            </a:r>
          </a:p>
          <a:p>
            <a:pPr marL="533400" indent="-533400">
              <a:buFontTx/>
              <a:buAutoNum type="arabicPeriod"/>
            </a:pPr>
            <a:r>
              <a:rPr lang="el-GR">
                <a:solidFill>
                  <a:srgbClr val="191919"/>
                </a:solidFill>
                <a:latin typeface="Times New Roman" pitchFamily="18" charset="0"/>
              </a:rPr>
              <a:t>Δόλιχος </a:t>
            </a:r>
          </a:p>
          <a:p>
            <a:pPr marL="533400" indent="-533400">
              <a:buFontTx/>
              <a:buAutoNum type="arabicPeriod"/>
            </a:pPr>
            <a:r>
              <a:rPr lang="el-GR">
                <a:solidFill>
                  <a:srgbClr val="191919"/>
                </a:solidFill>
                <a:latin typeface="Times New Roman" pitchFamily="18" charset="0"/>
              </a:rPr>
              <a:t>Οπλίτης δρόμος</a:t>
            </a:r>
            <a:r>
              <a:rPr lang="el-GR">
                <a:latin typeface="Times New Roman" pitchFamily="18" charset="0"/>
              </a:rPr>
              <a:t> </a:t>
            </a:r>
          </a:p>
          <a:p>
            <a:pPr marL="533400" indent="-533400">
              <a:buFontTx/>
              <a:buAutoNum type="arabicPeriod"/>
            </a:pPr>
            <a:r>
              <a:rPr lang="el-GR">
                <a:solidFill>
                  <a:srgbClr val="191919"/>
                </a:solidFill>
                <a:latin typeface="Times New Roman" pitchFamily="18" charset="0"/>
              </a:rPr>
              <a:t>Άλμα </a:t>
            </a:r>
          </a:p>
          <a:p>
            <a:pPr marL="533400" indent="-533400">
              <a:buFontTx/>
              <a:buAutoNum type="arabicPeriod"/>
            </a:pPr>
            <a:r>
              <a:rPr lang="el-GR">
                <a:solidFill>
                  <a:srgbClr val="191919"/>
                </a:solidFill>
                <a:latin typeface="Times New Roman" pitchFamily="18" charset="0"/>
              </a:rPr>
              <a:t>Δίσκος </a:t>
            </a:r>
          </a:p>
          <a:p>
            <a:pPr marL="533400" indent="-533400">
              <a:buFontTx/>
              <a:buNone/>
            </a:pPr>
            <a:endParaRPr lang="el-GR">
              <a:solidFill>
                <a:srgbClr val="191919"/>
              </a:solidFill>
              <a:latin typeface="Times New Roman" pitchFamily="18" charset="0"/>
            </a:endParaRPr>
          </a:p>
        </p:txBody>
      </p:sp>
      <p:sp>
        <p:nvSpPr>
          <p:cNvPr id="31759" name="Text Box 15"/>
          <p:cNvSpPr txBox="1">
            <a:spLocks noChangeArrowheads="1"/>
          </p:cNvSpPr>
          <p:nvPr/>
        </p:nvSpPr>
        <p:spPr bwMode="auto">
          <a:xfrm>
            <a:off x="4932364" y="1268414"/>
            <a:ext cx="3743325" cy="369332"/>
          </a:xfrm>
          <a:prstGeom prst="rect">
            <a:avLst/>
          </a:prstGeom>
          <a:noFill/>
          <a:ln w="9525">
            <a:noFill/>
            <a:miter lim="800000"/>
            <a:headEnd/>
            <a:tailEnd/>
          </a:ln>
          <a:effectLst/>
        </p:spPr>
        <p:txBody>
          <a:bodyPr>
            <a:spAutoFit/>
          </a:bodyPr>
          <a:lstStyle/>
          <a:p>
            <a:endParaRPr lang="el-GR"/>
          </a:p>
        </p:txBody>
      </p:sp>
      <p:sp>
        <p:nvSpPr>
          <p:cNvPr id="31760" name="Text Box 16"/>
          <p:cNvSpPr txBox="1">
            <a:spLocks noChangeArrowheads="1"/>
          </p:cNvSpPr>
          <p:nvPr/>
        </p:nvSpPr>
        <p:spPr bwMode="auto">
          <a:xfrm>
            <a:off x="3563937" y="981075"/>
            <a:ext cx="4932363" cy="2677656"/>
          </a:xfrm>
          <a:prstGeom prst="rect">
            <a:avLst/>
          </a:prstGeom>
          <a:noFill/>
          <a:ln w="9525">
            <a:noFill/>
            <a:miter lim="800000"/>
            <a:headEnd/>
            <a:tailEnd/>
          </a:ln>
          <a:effectLst/>
        </p:spPr>
        <p:txBody>
          <a:bodyPr>
            <a:spAutoFit/>
          </a:bodyPr>
          <a:lstStyle/>
          <a:p>
            <a:pPr marL="342900" indent="-342900"/>
            <a:r>
              <a:rPr lang="el-GR" sz="2800" u="none">
                <a:solidFill>
                  <a:schemeClr val="hlink"/>
                </a:solidFill>
                <a:effectLst>
                  <a:outerShdw blurRad="38100" dist="38100" dir="2700000" algn="tl">
                    <a:srgbClr val="C0C0C0"/>
                  </a:outerShdw>
                </a:effectLst>
              </a:rPr>
              <a:t>    7.</a:t>
            </a:r>
            <a:r>
              <a:rPr lang="el-GR" sz="2800" u="none">
                <a:solidFill>
                  <a:srgbClr val="191919"/>
                </a:solidFill>
                <a:effectLst>
                  <a:outerShdw blurRad="38100" dist="38100" dir="2700000" algn="tl">
                    <a:srgbClr val="C0C0C0"/>
                  </a:outerShdw>
                </a:effectLst>
              </a:rPr>
              <a:t> </a:t>
            </a:r>
            <a:r>
              <a:rPr lang="el-GR" sz="2800" u="none">
                <a:solidFill>
                  <a:srgbClr val="191919"/>
                </a:solidFill>
                <a:effectLst>
                  <a:outerShdw blurRad="38100" dist="38100" dir="2700000" algn="tl">
                    <a:srgbClr val="C0C0C0"/>
                  </a:outerShdw>
                </a:effectLst>
                <a:latin typeface="Times New Roman" pitchFamily="18" charset="0"/>
              </a:rPr>
              <a:t>Ακόντιο </a:t>
            </a:r>
          </a:p>
          <a:p>
            <a:pPr marL="342900" indent="-342900"/>
            <a:r>
              <a:rPr lang="el-GR" sz="2800" u="none">
                <a:solidFill>
                  <a:schemeClr val="hlink"/>
                </a:solidFill>
                <a:effectLst>
                  <a:outerShdw blurRad="38100" dist="38100" dir="2700000" algn="tl">
                    <a:srgbClr val="C0C0C0"/>
                  </a:outerShdw>
                </a:effectLst>
                <a:latin typeface="Times New Roman" pitchFamily="18" charset="0"/>
              </a:rPr>
              <a:t>    8</a:t>
            </a:r>
            <a:r>
              <a:rPr lang="el-GR" sz="2800" u="none">
                <a:solidFill>
                  <a:srgbClr val="191919"/>
                </a:solidFill>
                <a:effectLst>
                  <a:outerShdw blurRad="38100" dist="38100" dir="2700000" algn="tl">
                    <a:srgbClr val="C0C0C0"/>
                  </a:outerShdw>
                </a:effectLst>
                <a:latin typeface="Times New Roman" pitchFamily="18" charset="0"/>
              </a:rPr>
              <a:t>. Πάλη</a:t>
            </a:r>
            <a:br>
              <a:rPr lang="el-GR" sz="2800" u="none">
                <a:solidFill>
                  <a:srgbClr val="191919"/>
                </a:solidFill>
                <a:effectLst>
                  <a:outerShdw blurRad="38100" dist="38100" dir="2700000" algn="tl">
                    <a:srgbClr val="C0C0C0"/>
                  </a:outerShdw>
                </a:effectLst>
                <a:latin typeface="Times New Roman" pitchFamily="18" charset="0"/>
              </a:rPr>
            </a:br>
            <a:r>
              <a:rPr lang="el-GR" sz="2800" u="none">
                <a:solidFill>
                  <a:schemeClr val="hlink"/>
                </a:solidFill>
                <a:effectLst>
                  <a:outerShdw blurRad="38100" dist="38100" dir="2700000" algn="tl">
                    <a:srgbClr val="C0C0C0"/>
                  </a:outerShdw>
                </a:effectLst>
                <a:latin typeface="Times New Roman" pitchFamily="18" charset="0"/>
              </a:rPr>
              <a:t>9.</a:t>
            </a:r>
            <a:r>
              <a:rPr lang="el-GR" sz="2800" u="none">
                <a:solidFill>
                  <a:srgbClr val="191919"/>
                </a:solidFill>
                <a:effectLst>
                  <a:outerShdw blurRad="38100" dist="38100" dir="2700000" algn="tl">
                    <a:srgbClr val="C0C0C0"/>
                  </a:outerShdw>
                </a:effectLst>
                <a:latin typeface="Times New Roman" pitchFamily="18" charset="0"/>
              </a:rPr>
              <a:t> Πυγμή</a:t>
            </a:r>
            <a:r>
              <a:rPr lang="el-GR">
                <a:latin typeface="Times New Roman" pitchFamily="18" charset="0"/>
              </a:rPr>
              <a:t> </a:t>
            </a:r>
            <a:br>
              <a:rPr lang="el-GR">
                <a:latin typeface="Times New Roman" pitchFamily="18" charset="0"/>
              </a:rPr>
            </a:br>
            <a:r>
              <a:rPr lang="el-GR" sz="2800" u="none">
                <a:solidFill>
                  <a:schemeClr val="hlink"/>
                </a:solidFill>
                <a:latin typeface="Times New Roman" pitchFamily="18" charset="0"/>
              </a:rPr>
              <a:t>10.</a:t>
            </a:r>
            <a:r>
              <a:rPr lang="el-GR" sz="2800" u="none">
                <a:solidFill>
                  <a:srgbClr val="191919"/>
                </a:solidFill>
                <a:latin typeface="Times New Roman" pitchFamily="18" charset="0"/>
              </a:rPr>
              <a:t>Πένταθλο</a:t>
            </a:r>
          </a:p>
          <a:p>
            <a:pPr marL="342900" indent="-342900"/>
            <a:r>
              <a:rPr lang="el-GR" sz="2800" u="none">
                <a:solidFill>
                  <a:schemeClr val="hlink"/>
                </a:solidFill>
                <a:latin typeface="Times New Roman" pitchFamily="18" charset="0"/>
              </a:rPr>
              <a:t>    11.</a:t>
            </a:r>
            <a:r>
              <a:rPr lang="el-GR" sz="2800" u="none">
                <a:solidFill>
                  <a:srgbClr val="191919"/>
                </a:solidFill>
                <a:latin typeface="Times New Roman" pitchFamily="18" charset="0"/>
              </a:rPr>
              <a:t> Παγκράτιο </a:t>
            </a:r>
            <a:endParaRPr lang="el-GR" sz="2800" u="none">
              <a:solidFill>
                <a:srgbClr val="191919"/>
              </a:solidFill>
              <a:effectLst>
                <a:outerShdw blurRad="38100" dist="38100" dir="2700000" algn="tl">
                  <a:srgbClr val="C0C0C0"/>
                </a:outerShdw>
              </a:effectLst>
              <a:latin typeface="Times New Roman" pitchFamily="18" charset="0"/>
            </a:endParaRPr>
          </a:p>
          <a:p>
            <a:pPr marL="342900" indent="-342900"/>
            <a:endParaRPr lang="el-GR" sz="2800" u="none">
              <a:solidFill>
                <a:srgbClr val="191919"/>
              </a:solidFill>
              <a:latin typeface="Times New Roman" pitchFamily="18" charset="0"/>
            </a:endParaRPr>
          </a:p>
        </p:txBody>
      </p:sp>
      <p:pic>
        <p:nvPicPr>
          <p:cNvPr id="31761" name="Picture 17" descr="350px-Hoplitodromos_Louvre_MN704"/>
          <p:cNvPicPr>
            <a:picLocks noChangeAspect="1" noChangeArrowheads="1"/>
          </p:cNvPicPr>
          <p:nvPr/>
        </p:nvPicPr>
        <p:blipFill>
          <a:blip r:embed="rId2" cstate="print"/>
          <a:srcRect/>
          <a:stretch>
            <a:fillRect/>
          </a:stretch>
        </p:blipFill>
        <p:spPr bwMode="auto">
          <a:xfrm>
            <a:off x="5514975" y="4862514"/>
            <a:ext cx="3378200" cy="1662112"/>
          </a:xfrm>
          <a:prstGeom prst="rect">
            <a:avLst/>
          </a:prstGeom>
          <a:noFill/>
        </p:spPr>
      </p:pic>
      <p:pic>
        <p:nvPicPr>
          <p:cNvPr id="31762" name="Picture 18" descr="14e9653b9368d7dcb811086f42b4a3c7_XL"/>
          <p:cNvPicPr>
            <a:picLocks noChangeAspect="1" noChangeArrowheads="1"/>
          </p:cNvPicPr>
          <p:nvPr/>
        </p:nvPicPr>
        <p:blipFill>
          <a:blip r:embed="rId3" cstate="print"/>
          <a:srcRect/>
          <a:stretch>
            <a:fillRect/>
          </a:stretch>
        </p:blipFill>
        <p:spPr bwMode="auto">
          <a:xfrm>
            <a:off x="6516689" y="188914"/>
            <a:ext cx="2160587" cy="2160587"/>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a:xfrm>
            <a:off x="250825" y="0"/>
            <a:ext cx="8229600" cy="865188"/>
          </a:xfrm>
        </p:spPr>
        <p:txBody>
          <a:bodyPr/>
          <a:lstStyle/>
          <a:p>
            <a:r>
              <a:rPr lang="el-GR" b="0" u="sng">
                <a:solidFill>
                  <a:srgbClr val="191919"/>
                </a:solidFill>
                <a:latin typeface="Times New Roman" pitchFamily="18" charset="0"/>
              </a:rPr>
              <a:t>Ιππικά αγωνίσματα:</a:t>
            </a:r>
          </a:p>
        </p:txBody>
      </p:sp>
      <p:sp>
        <p:nvSpPr>
          <p:cNvPr id="34821" name="Rectangle 5"/>
          <p:cNvSpPr>
            <a:spLocks noGrp="1" noChangeArrowheads="1"/>
          </p:cNvSpPr>
          <p:nvPr>
            <p:ph type="body" idx="1"/>
          </p:nvPr>
        </p:nvSpPr>
        <p:spPr>
          <a:xfrm>
            <a:off x="395288" y="1268413"/>
            <a:ext cx="8229600" cy="4495800"/>
          </a:xfrm>
        </p:spPr>
        <p:txBody>
          <a:bodyPr/>
          <a:lstStyle/>
          <a:p>
            <a:pPr marL="609600" indent="-609600">
              <a:buFontTx/>
              <a:buAutoNum type="arabicPeriod"/>
            </a:pPr>
            <a:r>
              <a:rPr lang="el-GR"/>
              <a:t>.</a:t>
            </a:r>
            <a:r>
              <a:rPr lang="el-GR" sz="2800">
                <a:solidFill>
                  <a:srgbClr val="191919"/>
                </a:solidFill>
                <a:latin typeface="Times New Roman" pitchFamily="18" charset="0"/>
              </a:rPr>
              <a:t>Ιπποδρομία</a:t>
            </a:r>
            <a:r>
              <a:rPr lang="el-GR">
                <a:solidFill>
                  <a:srgbClr val="191919"/>
                </a:solidFill>
                <a:latin typeface="Times New Roman" pitchFamily="18" charset="0"/>
              </a:rPr>
              <a:t> </a:t>
            </a:r>
            <a:r>
              <a:rPr lang="el-GR">
                <a:solidFill>
                  <a:srgbClr val="191919"/>
                </a:solidFill>
                <a:effectLst/>
                <a:latin typeface="Times New Roman" pitchFamily="18" charset="0"/>
              </a:rPr>
              <a:t>κελήτων</a:t>
            </a:r>
          </a:p>
          <a:p>
            <a:pPr marL="609600" indent="-609600">
              <a:buFontTx/>
              <a:buAutoNum type="arabicPeriod"/>
            </a:pPr>
            <a:r>
              <a:rPr lang="el-GR" sz="2800">
                <a:solidFill>
                  <a:srgbClr val="191919"/>
                </a:solidFill>
                <a:latin typeface="Times New Roman" pitchFamily="18" charset="0"/>
              </a:rPr>
              <a:t>Ιπποδρομία κάλπη φοράδων </a:t>
            </a:r>
          </a:p>
          <a:p>
            <a:pPr marL="609600" indent="-609600">
              <a:buFontTx/>
              <a:buAutoNum type="arabicPeriod"/>
            </a:pPr>
            <a:r>
              <a:rPr lang="el-GR" sz="2800">
                <a:solidFill>
                  <a:srgbClr val="191919"/>
                </a:solidFill>
                <a:latin typeface="Times New Roman" pitchFamily="18" charset="0"/>
              </a:rPr>
              <a:t>Ιπποδρομία πώλων</a:t>
            </a:r>
            <a:r>
              <a:rPr lang="el-GR">
                <a:latin typeface="Times New Roman" pitchFamily="18" charset="0"/>
              </a:rPr>
              <a:t> </a:t>
            </a:r>
          </a:p>
          <a:p>
            <a:pPr marL="609600" indent="-609600">
              <a:buFontTx/>
              <a:buAutoNum type="arabicPeriod"/>
            </a:pPr>
            <a:r>
              <a:rPr lang="el-GR" sz="2800">
                <a:solidFill>
                  <a:srgbClr val="191919"/>
                </a:solidFill>
                <a:latin typeface="Times New Roman" pitchFamily="18" charset="0"/>
              </a:rPr>
              <a:t>Αρματοδρομία με τέθριππο</a:t>
            </a:r>
            <a:r>
              <a:rPr lang="el-GR">
                <a:latin typeface="Times New Roman" pitchFamily="18" charset="0"/>
              </a:rPr>
              <a:t> </a:t>
            </a:r>
          </a:p>
          <a:p>
            <a:pPr marL="609600" indent="-609600">
              <a:buFontTx/>
              <a:buAutoNum type="arabicPeriod"/>
            </a:pPr>
            <a:r>
              <a:rPr lang="el-GR" sz="2800">
                <a:solidFill>
                  <a:srgbClr val="191919"/>
                </a:solidFill>
                <a:latin typeface="Times New Roman" pitchFamily="18" charset="0"/>
              </a:rPr>
              <a:t>Αρματοδρομία απήνη</a:t>
            </a:r>
            <a:r>
              <a:rPr lang="el-GR">
                <a:latin typeface="Times New Roman" pitchFamily="18" charset="0"/>
              </a:rPr>
              <a:t> </a:t>
            </a:r>
          </a:p>
          <a:p>
            <a:pPr marL="609600" indent="-609600">
              <a:buFontTx/>
              <a:buAutoNum type="arabicPeriod"/>
            </a:pPr>
            <a:r>
              <a:rPr lang="el-GR" sz="2800">
                <a:solidFill>
                  <a:srgbClr val="191919"/>
                </a:solidFill>
                <a:latin typeface="Times New Roman" pitchFamily="18" charset="0"/>
              </a:rPr>
              <a:t>Αρματοδρομία συνωρίδα </a:t>
            </a:r>
          </a:p>
          <a:p>
            <a:pPr marL="609600" indent="-609600">
              <a:buFontTx/>
              <a:buNone/>
            </a:pPr>
            <a:endParaRPr lang="el-GR" sz="2800">
              <a:solidFill>
                <a:srgbClr val="191919"/>
              </a:solidFill>
              <a:latin typeface="Times New Roman" pitchFamily="18" charset="0"/>
            </a:endParaRPr>
          </a:p>
        </p:txBody>
      </p:sp>
      <p:pic>
        <p:nvPicPr>
          <p:cNvPr id="34822" name="Picture 6" descr="15"/>
          <p:cNvPicPr>
            <a:picLocks noChangeAspect="1" noChangeArrowheads="1"/>
          </p:cNvPicPr>
          <p:nvPr/>
        </p:nvPicPr>
        <p:blipFill>
          <a:blip r:embed="rId2" cstate="print"/>
          <a:srcRect/>
          <a:stretch>
            <a:fillRect/>
          </a:stretch>
        </p:blipFill>
        <p:spPr bwMode="auto">
          <a:xfrm>
            <a:off x="5867401" y="4651376"/>
            <a:ext cx="2992439" cy="1990725"/>
          </a:xfrm>
          <a:prstGeom prst="rect">
            <a:avLst/>
          </a:prstGeom>
          <a:noFill/>
        </p:spPr>
      </p:pic>
      <p:pic>
        <p:nvPicPr>
          <p:cNvPr id="34823" name="Picture 7" descr="1armatodr"/>
          <p:cNvPicPr>
            <a:picLocks noChangeAspect="1" noChangeArrowheads="1"/>
          </p:cNvPicPr>
          <p:nvPr/>
        </p:nvPicPr>
        <p:blipFill>
          <a:blip r:embed="rId3" cstate="print"/>
          <a:srcRect/>
          <a:stretch>
            <a:fillRect/>
          </a:stretch>
        </p:blipFill>
        <p:spPr bwMode="auto">
          <a:xfrm>
            <a:off x="6804025" y="188914"/>
            <a:ext cx="1752600" cy="22320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3482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34821">
                                            <p:txEl>
                                              <p:pRg st="0" end="0"/>
                                            </p:txEl>
                                          </p:spTgt>
                                        </p:tgtEl>
                                        <p:attrNameLst>
                                          <p:attrName>style.visibility</p:attrName>
                                        </p:attrNameLst>
                                      </p:cBhvr>
                                      <p:to>
                                        <p:strVal val="visible"/>
                                      </p:to>
                                    </p:set>
                                    <p:animEffect transition="in" filter="fade">
                                      <p:cBhvr>
                                        <p:cTn id="11" dur="1000"/>
                                        <p:tgtEl>
                                          <p:spTgt spid="34821">
                                            <p:txEl>
                                              <p:pRg st="0" end="0"/>
                                            </p:txEl>
                                          </p:spTgt>
                                        </p:tgtEl>
                                      </p:cBhvr>
                                    </p:animEffect>
                                    <p:anim calcmode="lin" valueType="num">
                                      <p:cBhvr>
                                        <p:cTn id="12" dur="1000" fill="hold"/>
                                        <p:tgtEl>
                                          <p:spTgt spid="34821">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34821">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3482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34821">
                                            <p:txEl>
                                              <p:pRg st="1" end="1"/>
                                            </p:txEl>
                                          </p:spTgt>
                                        </p:tgtEl>
                                        <p:attrNameLst>
                                          <p:attrName>style.visibility</p:attrName>
                                        </p:attrNameLst>
                                      </p:cBhvr>
                                      <p:to>
                                        <p:strVal val="visible"/>
                                      </p:to>
                                    </p:set>
                                    <p:animEffect transition="in" filter="fade">
                                      <p:cBhvr>
                                        <p:cTn id="19" dur="1000"/>
                                        <p:tgtEl>
                                          <p:spTgt spid="34821">
                                            <p:txEl>
                                              <p:pRg st="1" end="1"/>
                                            </p:txEl>
                                          </p:spTgt>
                                        </p:tgtEl>
                                      </p:cBhvr>
                                    </p:animEffect>
                                    <p:anim calcmode="lin" valueType="num">
                                      <p:cBhvr>
                                        <p:cTn id="20" dur="1000" fill="hold"/>
                                        <p:tgtEl>
                                          <p:spTgt spid="34821">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34821">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3482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34821">
                                            <p:txEl>
                                              <p:pRg st="2" end="2"/>
                                            </p:txEl>
                                          </p:spTgt>
                                        </p:tgtEl>
                                        <p:attrNameLst>
                                          <p:attrName>style.visibility</p:attrName>
                                        </p:attrNameLst>
                                      </p:cBhvr>
                                      <p:to>
                                        <p:strVal val="visible"/>
                                      </p:to>
                                    </p:set>
                                    <p:animEffect transition="in" filter="fade">
                                      <p:cBhvr>
                                        <p:cTn id="27" dur="1000"/>
                                        <p:tgtEl>
                                          <p:spTgt spid="34821">
                                            <p:txEl>
                                              <p:pRg st="2" end="2"/>
                                            </p:txEl>
                                          </p:spTgt>
                                        </p:tgtEl>
                                      </p:cBhvr>
                                    </p:animEffect>
                                    <p:anim calcmode="lin" valueType="num">
                                      <p:cBhvr>
                                        <p:cTn id="28" dur="1000" fill="hold"/>
                                        <p:tgtEl>
                                          <p:spTgt spid="34821">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4821">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482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4821">
                                            <p:txEl>
                                              <p:pRg st="3" end="3"/>
                                            </p:txEl>
                                          </p:spTgt>
                                        </p:tgtEl>
                                        <p:attrNameLst>
                                          <p:attrName>style.visibility</p:attrName>
                                        </p:attrNameLst>
                                      </p:cBhvr>
                                      <p:to>
                                        <p:strVal val="visible"/>
                                      </p:to>
                                    </p:set>
                                    <p:animEffect transition="in" filter="fade">
                                      <p:cBhvr>
                                        <p:cTn id="35" dur="1000"/>
                                        <p:tgtEl>
                                          <p:spTgt spid="34821">
                                            <p:txEl>
                                              <p:pRg st="3" end="3"/>
                                            </p:txEl>
                                          </p:spTgt>
                                        </p:tgtEl>
                                      </p:cBhvr>
                                    </p:animEffect>
                                    <p:anim calcmode="lin" valueType="num">
                                      <p:cBhvr>
                                        <p:cTn id="36" dur="1000" fill="hold"/>
                                        <p:tgtEl>
                                          <p:spTgt spid="34821">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34821">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3482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34821">
                                            <p:txEl>
                                              <p:pRg st="4" end="4"/>
                                            </p:txEl>
                                          </p:spTgt>
                                        </p:tgtEl>
                                        <p:attrNameLst>
                                          <p:attrName>style.visibility</p:attrName>
                                        </p:attrNameLst>
                                      </p:cBhvr>
                                      <p:to>
                                        <p:strVal val="visible"/>
                                      </p:to>
                                    </p:set>
                                    <p:animEffect transition="in" filter="fade">
                                      <p:cBhvr>
                                        <p:cTn id="43" dur="1000"/>
                                        <p:tgtEl>
                                          <p:spTgt spid="34821">
                                            <p:txEl>
                                              <p:pRg st="4" end="4"/>
                                            </p:txEl>
                                          </p:spTgt>
                                        </p:tgtEl>
                                      </p:cBhvr>
                                    </p:animEffect>
                                    <p:anim calcmode="lin" valueType="num">
                                      <p:cBhvr>
                                        <p:cTn id="44" dur="1000" fill="hold"/>
                                        <p:tgtEl>
                                          <p:spTgt spid="34821">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34821">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34821">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34821">
                                            <p:txEl>
                                              <p:pRg st="5" end="5"/>
                                            </p:txEl>
                                          </p:spTgt>
                                        </p:tgtEl>
                                        <p:attrNameLst>
                                          <p:attrName>style.visibility</p:attrName>
                                        </p:attrNameLst>
                                      </p:cBhvr>
                                      <p:to>
                                        <p:strVal val="visible"/>
                                      </p:to>
                                    </p:set>
                                    <p:animEffect transition="in" filter="fade">
                                      <p:cBhvr>
                                        <p:cTn id="51" dur="1000"/>
                                        <p:tgtEl>
                                          <p:spTgt spid="34821">
                                            <p:txEl>
                                              <p:pRg st="5" end="5"/>
                                            </p:txEl>
                                          </p:spTgt>
                                        </p:tgtEl>
                                      </p:cBhvr>
                                    </p:animEffect>
                                    <p:anim calcmode="lin" valueType="num">
                                      <p:cBhvr>
                                        <p:cTn id="52" dur="1000" fill="hold"/>
                                        <p:tgtEl>
                                          <p:spTgt spid="34821">
                                            <p:txEl>
                                              <p:pRg st="5" end="5"/>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34821">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34821">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4" name="Rectangle 4"/>
          <p:cNvSpPr>
            <a:spLocks noGrp="1" noChangeArrowheads="1"/>
          </p:cNvSpPr>
          <p:nvPr>
            <p:ph type="ctrTitle"/>
          </p:nvPr>
        </p:nvSpPr>
        <p:spPr>
          <a:xfrm>
            <a:off x="539751" y="476250"/>
            <a:ext cx="7772400" cy="369888"/>
          </a:xfrm>
        </p:spPr>
        <p:txBody>
          <a:bodyPr/>
          <a:lstStyle/>
          <a:p>
            <a:r>
              <a:rPr lang="el-GR" sz="2800" u="sng">
                <a:solidFill>
                  <a:srgbClr val="191919"/>
                </a:solidFill>
                <a:latin typeface="Times New Roman" pitchFamily="18" charset="0"/>
              </a:rPr>
              <a:t>ΑΝΑΣΚΟΠΗΣΗ ΟΛΥΜΠΙΑΚΩΝ ΑΓΩΝΩΝ</a:t>
            </a:r>
          </a:p>
        </p:txBody>
      </p:sp>
      <p:sp>
        <p:nvSpPr>
          <p:cNvPr id="35845" name="Rectangle 5"/>
          <p:cNvSpPr>
            <a:spLocks noGrp="1" noChangeArrowheads="1"/>
          </p:cNvSpPr>
          <p:nvPr>
            <p:ph type="subTitle" idx="1"/>
          </p:nvPr>
        </p:nvSpPr>
        <p:spPr>
          <a:xfrm>
            <a:off x="250826" y="1268414"/>
            <a:ext cx="8281988" cy="3240087"/>
          </a:xfrm>
        </p:spPr>
        <p:txBody>
          <a:bodyPr/>
          <a:lstStyle/>
          <a:p>
            <a:pPr algn="l"/>
            <a:r>
              <a:rPr lang="el-GR" sz="2000">
                <a:solidFill>
                  <a:srgbClr val="191919"/>
                </a:solidFill>
                <a:latin typeface="Times New Roman" pitchFamily="18" charset="0"/>
              </a:rPr>
              <a:t>Στην ιστορική εποχή οι Ολυμπιακοί αγώνες διεξάγονταν μετά το θερινό ηλιοστάσιο κάθε τέσσερα χρόνια. Ο πρώτος καταγραμμένος εορτασμός των Ολυμπιακών Αγώνων στην αρχαιότητα ήταν στην Ολυμπία, το 776 π.Χ. Κάθε Έλληνας είχε τη δυνατότητα να πάει στους αγώνες είτε σαν απλός θεατής είτε σαν αθλητής. Οι αρχαίοι Έλληνες αγωνίζονταν γυμνοί.</a:t>
            </a:r>
            <a:r>
              <a:rPr lang="el-GR" sz="2000">
                <a:latin typeface="Times New Roman" pitchFamily="18" charset="0"/>
              </a:rPr>
              <a:t> </a:t>
            </a:r>
            <a:r>
              <a:rPr lang="el-GR" sz="2000">
                <a:solidFill>
                  <a:srgbClr val="191919"/>
                </a:solidFill>
                <a:latin typeface="Times New Roman" pitchFamily="18" charset="0"/>
              </a:rPr>
              <a:t>Βέβαια από τους ολυμπιακούς αγώνες δεν έλειπαν οι δωροδοκίες, οι παραβιάσεις και μια μορφή ντόπινγκ. Οι νικητές στεφανώνονταν από ένα στεφάνι από κλαδιά αγριελιάς, τον κότινο. Ο αθλητής που παραβίαζε τους κανόνες έπρεπε να τιμωρηθεί, πληρώνοντας  πρόστιμο. </a:t>
            </a:r>
          </a:p>
        </p:txBody>
      </p:sp>
      <p:pic>
        <p:nvPicPr>
          <p:cNvPr id="35846" name="Picture 6" descr="453578_m21"/>
          <p:cNvPicPr>
            <a:picLocks noChangeAspect="1" noChangeArrowheads="1"/>
          </p:cNvPicPr>
          <p:nvPr/>
        </p:nvPicPr>
        <p:blipFill>
          <a:blip r:embed="rId2" cstate="print"/>
          <a:srcRect/>
          <a:stretch>
            <a:fillRect/>
          </a:stretch>
        </p:blipFill>
        <p:spPr bwMode="auto">
          <a:xfrm>
            <a:off x="5580064" y="4724401"/>
            <a:ext cx="3348037" cy="1873250"/>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fade">
                                      <p:cBhvr>
                                        <p:cTn id="7" dur="1000"/>
                                        <p:tgtEl>
                                          <p:spTgt spid="35844"/>
                                        </p:tgtEl>
                                      </p:cBhvr>
                                    </p:animEffect>
                                    <p:anim calcmode="lin" valueType="num">
                                      <p:cBhvr>
                                        <p:cTn id="8" dur="1000" fill="hold"/>
                                        <p:tgtEl>
                                          <p:spTgt spid="35844"/>
                                        </p:tgtEl>
                                        <p:attrNameLst>
                                          <p:attrName>ppt_x</p:attrName>
                                        </p:attrNameLst>
                                      </p:cBhvr>
                                      <p:tavLst>
                                        <p:tav tm="0">
                                          <p:val>
                                            <p:strVal val="#ppt_x"/>
                                          </p:val>
                                        </p:tav>
                                        <p:tav tm="100000">
                                          <p:val>
                                            <p:strVal val="#ppt_x"/>
                                          </p:val>
                                        </p:tav>
                                      </p:tavLst>
                                    </p:anim>
                                    <p:anim calcmode="lin" valueType="num">
                                      <p:cBhvr>
                                        <p:cTn id="9" dur="898" decel="100000" fill="hold"/>
                                        <p:tgtEl>
                                          <p:spTgt spid="3584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584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5845">
                                            <p:txEl>
                                              <p:pRg st="0" end="0"/>
                                            </p:txEl>
                                          </p:spTgt>
                                        </p:tgtEl>
                                        <p:attrNameLst>
                                          <p:attrName>style.visibility</p:attrName>
                                        </p:attrNameLst>
                                      </p:cBhvr>
                                      <p:to>
                                        <p:strVal val="visible"/>
                                      </p:to>
                                    </p:set>
                                    <p:animEffect transition="in" filter="fade">
                                      <p:cBhvr>
                                        <p:cTn id="15" dur="1000"/>
                                        <p:tgtEl>
                                          <p:spTgt spid="35845">
                                            <p:txEl>
                                              <p:pRg st="0" end="0"/>
                                            </p:txEl>
                                          </p:spTgt>
                                        </p:tgtEl>
                                      </p:cBhvr>
                                    </p:animEffect>
                                    <p:anim calcmode="lin" valueType="num">
                                      <p:cBhvr>
                                        <p:cTn id="16" dur="1000" fill="hold"/>
                                        <p:tgtEl>
                                          <p:spTgt spid="3584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584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584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403352" y="188913"/>
            <a:ext cx="6346825" cy="647700"/>
          </a:xfrm>
        </p:spPr>
        <p:txBody>
          <a:bodyPr/>
          <a:lstStyle/>
          <a:p>
            <a:r>
              <a:rPr lang="el-GR" sz="3200" u="sng">
                <a:solidFill>
                  <a:srgbClr val="191919"/>
                </a:solidFill>
                <a:latin typeface="Times New Roman" pitchFamily="18" charset="0"/>
              </a:rPr>
              <a:t>ΙΕΡΗ ΕΚΕΧΕΙΡΙΑ</a:t>
            </a:r>
          </a:p>
        </p:txBody>
      </p:sp>
      <p:sp>
        <p:nvSpPr>
          <p:cNvPr id="37891" name="Rectangle 3"/>
          <p:cNvSpPr>
            <a:spLocks noGrp="1" noChangeArrowheads="1"/>
          </p:cNvSpPr>
          <p:nvPr>
            <p:ph type="body" idx="1"/>
          </p:nvPr>
        </p:nvSpPr>
        <p:spPr>
          <a:xfrm>
            <a:off x="250825" y="981076"/>
            <a:ext cx="8229600" cy="5688013"/>
          </a:xfrm>
        </p:spPr>
        <p:txBody>
          <a:bodyPr/>
          <a:lstStyle/>
          <a:p>
            <a:pPr marL="609600" indent="-609600">
              <a:buFontTx/>
              <a:buNone/>
            </a:pPr>
            <a:r>
              <a:rPr lang="el-GR" sz="2400" b="1" dirty="0">
                <a:solidFill>
                  <a:srgbClr val="191919"/>
                </a:solidFill>
                <a:effectLst/>
                <a:latin typeface="Times New Roman" pitchFamily="18" charset="0"/>
              </a:rPr>
              <a:t>Η "εκεχειρία" αρχικά διαρκούσε ένα μήνα και αργότερα, από τον 5ο </a:t>
            </a:r>
            <a:r>
              <a:rPr lang="el-GR" sz="2400" b="1" dirty="0" err="1">
                <a:solidFill>
                  <a:srgbClr val="191919"/>
                </a:solidFill>
                <a:effectLst/>
                <a:latin typeface="Times New Roman" pitchFamily="18" charset="0"/>
              </a:rPr>
              <a:t>π.Χ.αι</a:t>
            </a:r>
            <a:r>
              <a:rPr lang="el-GR" sz="2400" b="1" dirty="0">
                <a:solidFill>
                  <a:srgbClr val="191919"/>
                </a:solidFill>
                <a:effectLst/>
                <a:latin typeface="Times New Roman" pitchFamily="18" charset="0"/>
              </a:rPr>
              <a:t>., τρεις μήνες.</a:t>
            </a:r>
            <a:br>
              <a:rPr lang="el-GR" sz="2400" b="1" dirty="0">
                <a:solidFill>
                  <a:srgbClr val="191919"/>
                </a:solidFill>
                <a:effectLst/>
                <a:latin typeface="Times New Roman" pitchFamily="18" charset="0"/>
              </a:rPr>
            </a:br>
            <a:r>
              <a:rPr lang="el-GR" sz="2400" b="1" dirty="0">
                <a:solidFill>
                  <a:srgbClr val="191919"/>
                </a:solidFill>
                <a:effectLst/>
                <a:latin typeface="Times New Roman" pitchFamily="18" charset="0"/>
              </a:rPr>
              <a:t>Οι κυριότεροι όροι της "εκεχειρίας" ήταν οι εξής:</a:t>
            </a:r>
            <a:br>
              <a:rPr lang="el-GR" sz="2400" b="1" dirty="0">
                <a:solidFill>
                  <a:srgbClr val="191919"/>
                </a:solidFill>
                <a:effectLst/>
                <a:latin typeface="Times New Roman" pitchFamily="18" charset="0"/>
              </a:rPr>
            </a:br>
            <a:r>
              <a:rPr lang="el-GR" sz="2400" dirty="0">
                <a:solidFill>
                  <a:srgbClr val="191919"/>
                </a:solidFill>
                <a:effectLst/>
                <a:latin typeface="Times New Roman" pitchFamily="18" charset="0"/>
              </a:rPr>
              <a:t/>
            </a:r>
            <a:br>
              <a:rPr lang="el-GR" sz="2400" dirty="0">
                <a:solidFill>
                  <a:srgbClr val="191919"/>
                </a:solidFill>
                <a:effectLst/>
                <a:latin typeface="Times New Roman" pitchFamily="18" charset="0"/>
              </a:rPr>
            </a:br>
            <a:r>
              <a:rPr lang="el-GR" sz="2400" b="1" dirty="0">
                <a:solidFill>
                  <a:srgbClr val="191919"/>
                </a:solidFill>
                <a:effectLst/>
                <a:latin typeface="Times New Roman" pitchFamily="18" charset="0"/>
              </a:rPr>
              <a:t>1.Σταματούσε κάθε εχθροπραξία και επιτρεπόταν ελεύθερα η προσπέλαση στη χώρα της Ηλείας, που κηρυσσόταν ουδέτερη και απαραβίαστη.</a:t>
            </a:r>
          </a:p>
          <a:p>
            <a:pPr marL="609600" indent="-609600">
              <a:buFontTx/>
              <a:buNone/>
            </a:pPr>
            <a:r>
              <a:rPr lang="el-GR" b="1" dirty="0">
                <a:latin typeface="Times New Roman" pitchFamily="18" charset="0"/>
              </a:rPr>
              <a:t>      </a:t>
            </a:r>
            <a:r>
              <a:rPr lang="el-GR" sz="2400" b="1" dirty="0">
                <a:solidFill>
                  <a:srgbClr val="191919"/>
                </a:solidFill>
                <a:effectLst/>
                <a:latin typeface="Times New Roman" pitchFamily="18" charset="0"/>
              </a:rPr>
              <a:t>2.Απαγορευόταν αυστηρά η είσοδος στην Ηλεία σε οποιονδήποτε οπλισμένο ή σε ομάδα στρατού</a:t>
            </a:r>
            <a:r>
              <a:rPr lang="el-GR" sz="2400" b="1" dirty="0" smtClean="0">
                <a:solidFill>
                  <a:srgbClr val="191919"/>
                </a:solidFill>
                <a:effectLst/>
                <a:latin typeface="Times New Roman" pitchFamily="18" charset="0"/>
              </a:rPr>
              <a:t>.</a:t>
            </a:r>
          </a:p>
          <a:p>
            <a:pPr marL="609600" indent="-609600">
              <a:buFontTx/>
              <a:buNone/>
            </a:pPr>
            <a:r>
              <a:rPr lang="el-GR" sz="2400" b="1" dirty="0">
                <a:solidFill>
                  <a:srgbClr val="191919"/>
                </a:solidFill>
                <a:effectLst/>
                <a:latin typeface="Times New Roman" pitchFamily="18" charset="0"/>
              </a:rPr>
              <a:t/>
            </a:r>
            <a:br>
              <a:rPr lang="el-GR" sz="2400" b="1" dirty="0">
                <a:solidFill>
                  <a:srgbClr val="191919"/>
                </a:solidFill>
                <a:effectLst/>
                <a:latin typeface="Times New Roman" pitchFamily="18" charset="0"/>
              </a:rPr>
            </a:br>
            <a:r>
              <a:rPr lang="el-GR" sz="2400" b="1" dirty="0" smtClean="0">
                <a:solidFill>
                  <a:srgbClr val="191919"/>
                </a:solidFill>
                <a:effectLst/>
                <a:latin typeface="Times New Roman" pitchFamily="18" charset="0"/>
              </a:rPr>
              <a:t>3.Απογορευόταν </a:t>
            </a:r>
            <a:r>
              <a:rPr lang="el-GR" sz="2400" b="1" dirty="0">
                <a:solidFill>
                  <a:srgbClr val="191919"/>
                </a:solidFill>
                <a:effectLst/>
                <a:latin typeface="Times New Roman" pitchFamily="18" charset="0"/>
              </a:rPr>
              <a:t>η εκτέλεση οποιασδήποτε θανατικής ποινής</a:t>
            </a:r>
            <a:r>
              <a:rPr lang="el-GR" sz="2400" dirty="0">
                <a:solidFill>
                  <a:srgbClr val="191919"/>
                </a:solidFill>
                <a:latin typeface="Times New Roman" pitchFamily="18" charset="0"/>
              </a:rPr>
              <a:t> </a:t>
            </a:r>
            <a:r>
              <a:rPr lang="el-GR" sz="2400" dirty="0">
                <a:solidFill>
                  <a:srgbClr val="191919"/>
                </a:solidFill>
                <a:effectLst/>
                <a:latin typeface="Times New Roman" pitchFamily="18" charset="0"/>
              </a:rPr>
              <a:t/>
            </a:r>
            <a:br>
              <a:rPr lang="el-GR" sz="2400" dirty="0">
                <a:solidFill>
                  <a:srgbClr val="191919"/>
                </a:solidFill>
                <a:effectLst/>
                <a:latin typeface="Times New Roman" pitchFamily="18" charset="0"/>
              </a:rPr>
            </a:br>
            <a:endParaRPr lang="el-GR" sz="2400" dirty="0">
              <a:solidFill>
                <a:srgbClr val="191919"/>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7890"/>
                                        </p:tgtEl>
                                        <p:attrNameLst>
                                          <p:attrName>style.visibility</p:attrName>
                                        </p:attrNameLst>
                                      </p:cBhvr>
                                      <p:to>
                                        <p:strVal val="visible"/>
                                      </p:to>
                                    </p:set>
                                    <p:animEffect transition="in" filter="fade">
                                      <p:cBhvr>
                                        <p:cTn id="7" dur="600">
                                          <p:stCondLst>
                                            <p:cond delay="0"/>
                                          </p:stCondLst>
                                        </p:cTn>
                                        <p:tgtEl>
                                          <p:spTgt spid="37890"/>
                                        </p:tgtEl>
                                      </p:cBhvr>
                                    </p:animEffect>
                                    <p:anim calcmode="lin" valueType="num">
                                      <p:cBhvr>
                                        <p:cTn id="8" dur="600" fill="hold">
                                          <p:stCondLst>
                                            <p:cond delay="0"/>
                                          </p:stCondLst>
                                        </p:cTn>
                                        <p:tgtEl>
                                          <p:spTgt spid="3789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789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789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7891">
                                            <p:txEl>
                                              <p:pRg st="0" end="0"/>
                                            </p:txEl>
                                          </p:spTgt>
                                        </p:tgtEl>
                                        <p:attrNameLst>
                                          <p:attrName>style.visibility</p:attrName>
                                        </p:attrNameLst>
                                      </p:cBhvr>
                                      <p:to>
                                        <p:strVal val="visible"/>
                                      </p:to>
                                    </p:set>
                                    <p:animEffect transition="in" filter="slide(fromBottom)">
                                      <p:cBhvr>
                                        <p:cTn id="15" dur="500">
                                          <p:stCondLst>
                                            <p:cond delay="0"/>
                                          </p:stCondLst>
                                        </p:cTn>
                                        <p:tgtEl>
                                          <p:spTgt spid="3789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7891">
                                            <p:txEl>
                                              <p:pRg st="1" end="1"/>
                                            </p:txEl>
                                          </p:spTgt>
                                        </p:tgtEl>
                                        <p:attrNameLst>
                                          <p:attrName>style.visibility</p:attrName>
                                        </p:attrNameLst>
                                      </p:cBhvr>
                                      <p:to>
                                        <p:strVal val="visible"/>
                                      </p:to>
                                    </p:set>
                                    <p:animEffect transition="in" filter="slide(fromBottom)">
                                      <p:cBhvr>
                                        <p:cTn id="20" dur="500">
                                          <p:stCondLst>
                                            <p:cond delay="0"/>
                                          </p:stCondLst>
                                        </p:cTn>
                                        <p:tgtEl>
                                          <p:spTgt spid="3789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7891">
                                            <p:txEl>
                                              <p:pRg st="2" end="2"/>
                                            </p:txEl>
                                          </p:spTgt>
                                        </p:tgtEl>
                                        <p:attrNameLst>
                                          <p:attrName>style.visibility</p:attrName>
                                        </p:attrNameLst>
                                      </p:cBhvr>
                                      <p:to>
                                        <p:strVal val="visible"/>
                                      </p:to>
                                    </p:set>
                                    <p:animEffect transition="in" filter="slide(fromBottom)">
                                      <p:cBhvr>
                                        <p:cTn id="25" dur="500">
                                          <p:stCondLst>
                                            <p:cond delay="0"/>
                                          </p:stCondLst>
                                        </p:cTn>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theme/theme1.xml><?xml version="1.0" encoding="utf-8"?>
<a:theme xmlns:a="http://schemas.openxmlformats.org/drawingml/2006/main" name="Ομαδική εργασία">
  <a:themeElements>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Ομαδική εργασία">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0" i="0" u="sng"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sz="1800" b="0" i="0" u="sng" strike="noStrike" cap="none" normalizeH="0" baseline="0" smtClean="0">
            <a:ln>
              <a:noFill/>
            </a:ln>
            <a:solidFill>
              <a:schemeClr val="tx1"/>
            </a:solidFill>
            <a:effectLst/>
            <a:latin typeface="Garamond" pitchFamily="18" charset="0"/>
          </a:defRPr>
        </a:defPPr>
      </a:lstStyle>
    </a:lnDef>
  </a:objectDefaults>
  <a:extraClrSchemeLst>
    <a:extraClrScheme>
      <a:clrScheme name="Ομαδική εργασία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Ομαδική εργασία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Ομαδική εργασία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Ομαδική εργασία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Ομαδική εργασία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Ομαδική εργασία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Ομαδική εργασία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Ομαδική εργασία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Ομαδική εργασία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Τεχνικό">
  <a:themeElements>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Teamwork</Template>
  <TotalTime>168</TotalTime>
  <Words>417</Words>
  <Application>Microsoft Office PowerPoint</Application>
  <PresentationFormat>Προβολή στην οθόνη (4:3)</PresentationFormat>
  <Paragraphs>62</Paragraphs>
  <Slides>14</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14</vt:i4>
      </vt:variant>
    </vt:vector>
  </HeadingPairs>
  <TitlesOfParts>
    <vt:vector size="16" baseType="lpstr">
      <vt:lpstr>Ομαδική εργασία</vt:lpstr>
      <vt:lpstr>Τεχνικό</vt:lpstr>
      <vt:lpstr>Ολυμπιακοί αγώνες: Από το χθες στο σήμερα</vt:lpstr>
      <vt:lpstr>Υποενότητες-ομάδες</vt:lpstr>
      <vt:lpstr>Αρχαίοι Ολυμπιακοί Αγώνες</vt:lpstr>
      <vt:lpstr>Διαφάνεια 4</vt:lpstr>
      <vt:lpstr>Διαφάνεια 5</vt:lpstr>
      <vt:lpstr>Διαφάνεια 6</vt:lpstr>
      <vt:lpstr>Ιππικά αγωνίσματα:</vt:lpstr>
      <vt:lpstr>ΑΝΑΣΚΟΠΗΣΗ ΟΛΥΜΠΙΑΚΩΝ ΑΓΩΝΩΝ</vt:lpstr>
      <vt:lpstr>ΙΕΡΗ ΕΚΕΧΕΙΡΙΑ</vt:lpstr>
      <vt:lpstr>ΚΑΝΟΝΕΣ ΣΤΟΥΣ ΟΛΥΜΠΙΑΚΟΥΣ ΑΓΩΝΕΣ ΤΗΣ ΑΡΧΑΙΟΤΗΤΑΣ:</vt:lpstr>
      <vt:lpstr>Διαφάνεια 11</vt:lpstr>
      <vt:lpstr>ΕΞΟΠΛΙΣΜΟΣ-ΕΝΔΥΜΑΣΙΑ ΤΩΝ ΑΘΛΗΤΩΝ: </vt:lpstr>
      <vt:lpstr>ΒΡΑΒΕΙΑ-ΔΙΑΚΡΙΣΕΙΣ: </vt:lpstr>
      <vt:lpstr>Διαφάνεια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Αρχαίοι Ολυμπιακοί Αγώνες</dc:title>
  <dc:creator>Owner</dc:creator>
  <cp:lastModifiedBy>.</cp:lastModifiedBy>
  <cp:revision>12</cp:revision>
  <dcterms:created xsi:type="dcterms:W3CDTF">2012-12-20T13:53:11Z</dcterms:created>
  <dcterms:modified xsi:type="dcterms:W3CDTF">2013-01-21T18:30:31Z</dcterms:modified>
</cp:coreProperties>
</file>