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1" r:id="rId3"/>
    <p:sldId id="256" r:id="rId4"/>
    <p:sldId id="257" r:id="rId5"/>
    <p:sldId id="259" r:id="rId6"/>
    <p:sldId id="260" r:id="rId7"/>
    <p:sldId id="258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-118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16A270-9C37-4FC9-8631-0F76F0DE1E51}" type="datetimeFigureOut">
              <a:rPr lang="el-GR" smtClean="0"/>
              <a:pPr/>
              <a:t>16/1/2013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C0A601-53A3-498C-9EB7-533F9BF155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l-GR" sz="6000" dirty="0" smtClean="0">
                <a:solidFill>
                  <a:srgbClr val="FFC000"/>
                </a:solidFill>
              </a:rPr>
              <a:t>Οργάνωση </a:t>
            </a:r>
            <a:r>
              <a:rPr lang="el-GR" sz="6000" dirty="0" smtClean="0">
                <a:solidFill>
                  <a:srgbClr val="FFC000"/>
                </a:solidFill>
              </a:rPr>
              <a:t/>
            </a:r>
            <a:br>
              <a:rPr lang="el-GR" sz="6000" dirty="0" smtClean="0">
                <a:solidFill>
                  <a:srgbClr val="FFC000"/>
                </a:solidFill>
              </a:rPr>
            </a:br>
            <a:r>
              <a:rPr lang="el-GR" sz="6000" dirty="0" smtClean="0">
                <a:solidFill>
                  <a:srgbClr val="FFC000"/>
                </a:solidFill>
              </a:rPr>
              <a:t>Ολυμπιακών </a:t>
            </a:r>
            <a:r>
              <a:rPr lang="el-GR" sz="6000" dirty="0" smtClean="0">
                <a:solidFill>
                  <a:srgbClr val="FFC000"/>
                </a:solidFill>
              </a:rPr>
              <a:t>Αγώνων</a:t>
            </a:r>
            <a:endParaRPr lang="el-GR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C000"/>
                </a:solidFill>
              </a:rPr>
              <a:t>Ποιοι αναλαμβάνουν τη διοργάνωση των Ολυμπιακών Αγώνων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Η Οργανωτική Επιτροπή των Ολυμπιακών Αγώνων (ΟΕΟΑ), </a:t>
            </a:r>
            <a:r>
              <a:rPr lang="el-GR" sz="2800" dirty="0" smtClean="0"/>
              <a:t>πραγματοποιείται από</a:t>
            </a:r>
            <a:r>
              <a:rPr lang="el-GR" sz="2800" dirty="0" smtClean="0"/>
              <a:t>:</a:t>
            </a:r>
          </a:p>
          <a:p>
            <a:pPr marL="0" indent="0"/>
            <a:r>
              <a:rPr lang="el-GR" sz="2800" dirty="0" smtClean="0"/>
              <a:t> τη Διεθνή Ολυμπιακή Επιτροπή (ΔΟΕ) </a:t>
            </a:r>
          </a:p>
          <a:p>
            <a:pPr marL="0" indent="0"/>
            <a:r>
              <a:rPr lang="el-GR" sz="2800" dirty="0" smtClean="0"/>
              <a:t>την Εθνική Ολυμπιακή Επιτροπή (ΕΟΕ) της χώρας της διοργανώτριας πόλης, καθώς και τη διοργανώτρια πόλη. </a:t>
            </a:r>
          </a:p>
          <a:p>
            <a:endParaRPr lang="el-GR" sz="2000" dirty="0"/>
          </a:p>
        </p:txBody>
      </p:sp>
      <p:pic>
        <p:nvPicPr>
          <p:cNvPr id="5" name="4 - Εικόνα" descr="athens2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365104"/>
            <a:ext cx="5214974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srgbClr val="FFC000"/>
                </a:solidFill>
              </a:rPr>
              <a:t>Τι είναι η Διεθνής Ολυμπιακή Επιτροπή (ΔΟΕ</a:t>
            </a:r>
            <a:r>
              <a:rPr lang="el-GR" sz="3600" dirty="0" smtClean="0">
                <a:solidFill>
                  <a:srgbClr val="FFC000"/>
                </a:solidFill>
              </a:rPr>
              <a:t>)</a:t>
            </a:r>
            <a:r>
              <a:rPr lang="el-GR" sz="3600" dirty="0">
                <a:solidFill>
                  <a:srgbClr val="FFC000"/>
                </a:solidFill>
              </a:rPr>
              <a:t/>
            </a:r>
            <a:br>
              <a:rPr lang="el-GR" sz="3600" dirty="0">
                <a:solidFill>
                  <a:srgbClr val="FFC000"/>
                </a:solidFill>
              </a:rPr>
            </a:br>
            <a:endParaRPr lang="el-GR" sz="3600" dirty="0">
              <a:solidFill>
                <a:srgbClr val="FFC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8424863" cy="1752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l-GR" sz="2800" dirty="0">
                <a:solidFill>
                  <a:schemeClr val="tx1"/>
                </a:solidFill>
              </a:rPr>
              <a:t>Η ΔΟΕ είναι μια διεθνής μη κυβερνητική οργάνωση που έχει την έδρα της στην </a:t>
            </a:r>
            <a:r>
              <a:rPr lang="el-GR" sz="2800" dirty="0" err="1">
                <a:solidFill>
                  <a:schemeClr val="tx1"/>
                </a:solidFill>
              </a:rPr>
              <a:t>Λωζάνη</a:t>
            </a:r>
            <a:r>
              <a:rPr lang="el-GR" sz="2800" dirty="0">
                <a:solidFill>
                  <a:schemeClr val="tx1"/>
                </a:solidFill>
              </a:rPr>
              <a:t> της Ελβετίας. Δημιουργήθηκε από τον Έλληνα Δημήτριο Βικέλα που ήταν και ο πρώτος πρόεδρος, και τον Γάλλο </a:t>
            </a:r>
            <a:r>
              <a:rPr lang="en-US" sz="2800" dirty="0">
                <a:solidFill>
                  <a:schemeClr val="tx1"/>
                </a:solidFill>
              </a:rPr>
              <a:t>Pierre Baron de Coubertin </a:t>
            </a:r>
            <a:r>
              <a:rPr lang="el-GR" sz="2800" dirty="0" smtClean="0">
                <a:solidFill>
                  <a:schemeClr val="tx1"/>
                </a:solidFill>
              </a:rPr>
              <a:t>το </a:t>
            </a:r>
            <a:r>
              <a:rPr lang="el-GR" sz="2800" dirty="0" smtClean="0">
                <a:solidFill>
                  <a:schemeClr val="tx1"/>
                </a:solidFill>
              </a:rPr>
              <a:t>1894</a:t>
            </a:r>
            <a:r>
              <a:rPr lang="el-GR" sz="2800" dirty="0">
                <a:solidFill>
                  <a:schemeClr val="tx1"/>
                </a:solidFill>
              </a:rPr>
              <a:t>. </a:t>
            </a:r>
          </a:p>
          <a:p>
            <a:pPr algn="l">
              <a:spcBef>
                <a:spcPts val="0"/>
              </a:spcBef>
            </a:pPr>
            <a:r>
              <a:rPr lang="el-GR" sz="2800" dirty="0">
                <a:solidFill>
                  <a:schemeClr val="tx1"/>
                </a:solidFill>
              </a:rPr>
              <a:t>Η ΔΟΕ οργανώνει τους Ολυμπιακούς Αγώνες και τους Ολυμπιακούς Αγώνες Νέων. </a:t>
            </a:r>
          </a:p>
          <a:p>
            <a:pPr algn="l">
              <a:spcBef>
                <a:spcPts val="0"/>
              </a:spcBef>
              <a:buNone/>
            </a:pPr>
            <a:endParaRPr lang="el-GR" sz="2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el-GR" sz="1050" dirty="0"/>
          </a:p>
        </p:txBody>
      </p:sp>
      <p:pic>
        <p:nvPicPr>
          <p:cNvPr id="4" name="3 - Εικόνα" descr="κατάλογος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939458"/>
            <a:ext cx="4076765" cy="1918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>
                <a:solidFill>
                  <a:srgbClr val="FFC000"/>
                </a:solidFill>
              </a:rPr>
              <a:t>Ποιος είναι ο ρόλος της </a:t>
            </a:r>
            <a:r>
              <a:rPr lang="el-GR" sz="3600" dirty="0" smtClean="0">
                <a:solidFill>
                  <a:srgbClr val="FFC000"/>
                </a:solidFill>
              </a:rPr>
              <a:t>Διεθνούς </a:t>
            </a:r>
            <a:r>
              <a:rPr lang="el-GR" sz="3600" dirty="0">
                <a:solidFill>
                  <a:srgbClr val="FFC000"/>
                </a:solidFill>
              </a:rPr>
              <a:t>Ολυμπιακής Επιτροπής (ΔΟΕ</a:t>
            </a:r>
            <a:r>
              <a:rPr lang="el-GR" sz="3600" dirty="0" smtClean="0">
                <a:solidFill>
                  <a:srgbClr val="FFC000"/>
                </a:solidFill>
              </a:rPr>
              <a:t>)</a:t>
            </a:r>
            <a:r>
              <a:rPr lang="el-GR" sz="3600" dirty="0">
                <a:solidFill>
                  <a:srgbClr val="FFC000"/>
                </a:solidFill>
              </a:rPr>
              <a:t/>
            </a:r>
            <a:br>
              <a:rPr lang="el-GR" sz="3600" dirty="0">
                <a:solidFill>
                  <a:srgbClr val="FFC000"/>
                </a:solidFill>
              </a:rPr>
            </a:br>
            <a:endParaRPr lang="el-GR" sz="36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720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400" dirty="0" smtClean="0"/>
              <a:t>Η ΔΟΕ </a:t>
            </a:r>
            <a:r>
              <a:rPr lang="el-GR" sz="2400" dirty="0"/>
              <a:t>συμβάλλει στην</a:t>
            </a:r>
            <a:r>
              <a:rPr lang="el-GR" sz="2400" dirty="0" smtClean="0"/>
              <a:t>:</a:t>
            </a:r>
            <a:r>
              <a:rPr lang="el-GR" sz="2400" dirty="0"/>
              <a:t>	</a:t>
            </a:r>
          </a:p>
          <a:p>
            <a:pPr marL="0" lvl="0" indent="0">
              <a:spcBef>
                <a:spcPts val="0"/>
              </a:spcBef>
            </a:pPr>
            <a:r>
              <a:rPr lang="el-GR" sz="2400" dirty="0"/>
              <a:t>Ενθάρρυνση για την ανάμειξη</a:t>
            </a:r>
            <a:r>
              <a:rPr lang="el-GR" sz="2800" dirty="0"/>
              <a:t> </a:t>
            </a:r>
            <a:r>
              <a:rPr lang="el-GR" sz="2400" dirty="0"/>
              <a:t>της εκπαίδευσης και του πολιτισμού με τον αθλητισμό</a:t>
            </a:r>
          </a:p>
          <a:p>
            <a:pPr marL="0" lvl="0" indent="0">
              <a:spcBef>
                <a:spcPts val="0"/>
              </a:spcBef>
            </a:pPr>
            <a:r>
              <a:rPr lang="el-GR" sz="2400" dirty="0"/>
              <a:t>Στην συνεργασία με δημόσιους και ιδιωτικούς οργανισμούς</a:t>
            </a:r>
          </a:p>
          <a:p>
            <a:pPr marL="0" lvl="0" indent="0">
              <a:spcBef>
                <a:spcPts val="0"/>
              </a:spcBef>
            </a:pPr>
            <a:r>
              <a:rPr lang="el-GR" sz="2400" dirty="0"/>
              <a:t>Στην παροχή υπηρεσιών και στο να υποστηρίζει τα μέτρα για την προστασία της υγείας των αθλητών</a:t>
            </a:r>
          </a:p>
          <a:p>
            <a:pPr marL="0" lvl="0" indent="0">
              <a:spcBef>
                <a:spcPts val="0"/>
              </a:spcBef>
            </a:pPr>
            <a:r>
              <a:rPr lang="el-GR" sz="2400" dirty="0"/>
              <a:t>Στην συμμετοχή της στον αγώνα κατά του ντόπινγκ στον αθλητισμό</a:t>
            </a:r>
          </a:p>
          <a:p>
            <a:pPr marL="0" indent="0">
              <a:spcBef>
                <a:spcPts val="0"/>
              </a:spcBef>
            </a:pPr>
            <a:r>
              <a:rPr lang="el-GR" sz="2400" dirty="0"/>
              <a:t>Επίσης, η ΔΟΕ ενθαρρύνει και υποστηρίζει δραστηριότητες </a:t>
            </a:r>
            <a:r>
              <a:rPr lang="el-GR" sz="2400" dirty="0" smtClean="0"/>
              <a:t>Ακαδημιών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 </a:t>
            </a:r>
            <a:endParaRPr lang="el-GR" sz="2400" dirty="0"/>
          </a:p>
          <a:p>
            <a:pPr marL="0" indent="0">
              <a:spcBef>
                <a:spcPts val="0"/>
              </a:spcBef>
            </a:pPr>
            <a:endParaRPr lang="el-GR" sz="2400" dirty="0"/>
          </a:p>
        </p:txBody>
      </p:sp>
      <p:pic>
        <p:nvPicPr>
          <p:cNvPr id="4" name="3 - Εικόνα" descr="pegasus_o_1041_105873809_type124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869160"/>
            <a:ext cx="3869622" cy="1988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>
                <a:solidFill>
                  <a:srgbClr val="FFC000"/>
                </a:solidFill>
              </a:rPr>
              <a:t>Σκοπός των Εθνικών Ολυμπιακών Επιτροπών</a:t>
            </a:r>
            <a:endParaRPr lang="el-GR" sz="40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l-GR" sz="2600" dirty="0" smtClean="0"/>
              <a:t>Κύριος σκοπός κάθε Ολυμπιακής Επιτροπής </a:t>
            </a:r>
            <a:r>
              <a:rPr lang="el-GR" sz="2600" dirty="0" smtClean="0"/>
              <a:t>είναι:</a:t>
            </a:r>
          </a:p>
          <a:p>
            <a:pPr>
              <a:spcBef>
                <a:spcPts val="0"/>
              </a:spcBef>
            </a:pPr>
            <a:r>
              <a:rPr lang="el-GR" sz="2600" dirty="0" smtClean="0"/>
              <a:t>η </a:t>
            </a:r>
            <a:r>
              <a:rPr lang="el-GR" sz="2600" dirty="0" smtClean="0"/>
              <a:t>διάδοση και η ανάπτυξη της ολυμπιακής </a:t>
            </a:r>
            <a:r>
              <a:rPr lang="el-GR" sz="2600" dirty="0" smtClean="0"/>
              <a:t>κίνησης</a:t>
            </a:r>
          </a:p>
          <a:p>
            <a:pPr>
              <a:spcBef>
                <a:spcPts val="0"/>
              </a:spcBef>
            </a:pPr>
            <a:r>
              <a:rPr lang="el-GR" sz="2600" dirty="0" smtClean="0"/>
              <a:t>η </a:t>
            </a:r>
            <a:r>
              <a:rPr lang="el-GR" sz="2600" dirty="0" smtClean="0"/>
              <a:t>διασφάλιση της παρακολούθησης των αγώνων από αντίστοιχες χώρες. </a:t>
            </a:r>
            <a:endParaRPr lang="el-GR" sz="2600" dirty="0" smtClean="0"/>
          </a:p>
          <a:p>
            <a:pPr>
              <a:spcBef>
                <a:spcPts val="0"/>
              </a:spcBef>
            </a:pPr>
            <a:r>
              <a:rPr lang="el-GR" sz="2600" dirty="0" smtClean="0"/>
              <a:t>η ανάπτυξη </a:t>
            </a:r>
            <a:r>
              <a:rPr lang="el-GR" sz="2600" dirty="0" smtClean="0"/>
              <a:t>των αθλητών και του αθλητισμού </a:t>
            </a:r>
            <a:r>
              <a:rPr lang="el-GR" sz="2600" dirty="0" smtClean="0"/>
              <a:t>και  </a:t>
            </a:r>
          </a:p>
          <a:p>
            <a:pPr>
              <a:spcBef>
                <a:spcPts val="0"/>
              </a:spcBef>
            </a:pPr>
            <a:r>
              <a:rPr lang="el-GR" sz="2600" dirty="0" smtClean="0"/>
              <a:t>η εποπτεία της </a:t>
            </a:r>
            <a:r>
              <a:rPr lang="el-GR" sz="2600" dirty="0" smtClean="0"/>
              <a:t>προκαταρκτική επιλογή των πιθανών πόλεων </a:t>
            </a:r>
            <a:r>
              <a:rPr lang="el-GR" sz="2600" dirty="0" smtClean="0"/>
              <a:t>προσφοράς </a:t>
            </a:r>
          </a:p>
          <a:p>
            <a:pPr>
              <a:spcBef>
                <a:spcPts val="0"/>
              </a:spcBef>
            </a:pPr>
            <a:r>
              <a:rPr lang="el-GR" sz="2600" dirty="0" smtClean="0"/>
              <a:t>η εφαρμογή </a:t>
            </a:r>
            <a:r>
              <a:rPr lang="el-GR" sz="2600" dirty="0" smtClean="0"/>
              <a:t>των προγραμμάτων Ολυμπιακής </a:t>
            </a:r>
            <a:r>
              <a:rPr lang="el-GR" sz="2600" dirty="0" smtClean="0"/>
              <a:t>αλληλεγγύης </a:t>
            </a:r>
          </a:p>
          <a:p>
            <a:pPr>
              <a:spcBef>
                <a:spcPts val="0"/>
              </a:spcBef>
            </a:pPr>
            <a:r>
              <a:rPr lang="el-GR" sz="2600" dirty="0" smtClean="0"/>
              <a:t>μεριμνούν τέλος </a:t>
            </a:r>
            <a:r>
              <a:rPr lang="el-GR" sz="2600" dirty="0" smtClean="0"/>
              <a:t>για τον αθλητισμό υψηλών επιδόσεων </a:t>
            </a:r>
            <a:r>
              <a:rPr lang="el-GR" sz="2600" dirty="0" smtClean="0"/>
              <a:t>διοργανώνοντας </a:t>
            </a:r>
            <a:r>
              <a:rPr lang="el-GR" sz="2600" dirty="0" smtClean="0"/>
              <a:t>εκπαιδευτικά προγράμματα.</a:t>
            </a:r>
          </a:p>
          <a:p>
            <a:pPr>
              <a:spcBef>
                <a:spcPts val="0"/>
              </a:spcBef>
            </a:pPr>
            <a:endParaRPr lang="el-G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4176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O</a:t>
            </a:r>
            <a:r>
              <a:rPr lang="el-GR" sz="4000" dirty="0" smtClean="0">
                <a:solidFill>
                  <a:srgbClr val="FFC000"/>
                </a:solidFill>
              </a:rPr>
              <a:t>ι Διεθνής </a:t>
            </a:r>
            <a:r>
              <a:rPr lang="el-GR" sz="3600" dirty="0" smtClean="0">
                <a:solidFill>
                  <a:srgbClr val="FFC000"/>
                </a:solidFill>
              </a:rPr>
              <a:t>Αθλητικές</a:t>
            </a:r>
            <a:r>
              <a:rPr lang="el-GR" sz="4000" dirty="0" smtClean="0">
                <a:solidFill>
                  <a:srgbClr val="FFC000"/>
                </a:solidFill>
              </a:rPr>
              <a:t> Ομοσπονδίες</a:t>
            </a:r>
            <a:endParaRPr lang="el-GR" sz="40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 smtClean="0"/>
              <a:t>Χρησιμεύουν </a:t>
            </a:r>
            <a:r>
              <a:rPr lang="el-GR" sz="2200" dirty="0" smtClean="0"/>
              <a:t>ως </a:t>
            </a:r>
            <a:r>
              <a:rPr lang="el-GR" sz="2200" dirty="0" smtClean="0"/>
              <a:t>μη-κυβερνητικές οργανώσεις οι οποίες διαμορφώνουν</a:t>
            </a:r>
            <a:r>
              <a:rPr lang="el-GR" sz="2200" dirty="0" smtClean="0"/>
              <a:t> τους κανόνες, την προώθηση </a:t>
            </a:r>
            <a:r>
              <a:rPr lang="el-GR" sz="2200" dirty="0" smtClean="0"/>
              <a:t>των αθλημάτων στους </a:t>
            </a:r>
            <a:r>
              <a:rPr lang="el-GR" sz="2200" dirty="0" smtClean="0"/>
              <a:t>μελλοντικούς θεατές και τους οπαδούς, την ανάπτυξη για υποψήφιους παίκτες , και την οργάνωση του κόσμου και των ηπειρωτικών πρωταθλημάτων.</a:t>
            </a:r>
            <a:r>
              <a:rPr lang="en-US" sz="2200" dirty="0" smtClean="0"/>
              <a:t>  </a:t>
            </a:r>
          </a:p>
          <a:p>
            <a:pPr marL="0" lvl="0" indent="0">
              <a:buNone/>
            </a:pPr>
            <a:r>
              <a:rPr lang="el-GR" sz="2200" dirty="0" smtClean="0">
                <a:solidFill>
                  <a:srgbClr val="FFC000"/>
                </a:solidFill>
              </a:rPr>
              <a:t>Αυτή είναι μια λίστα των διεθνών αθλητικών ομοσπονδιών </a:t>
            </a:r>
            <a:r>
              <a:rPr lang="el-GR" sz="2200" dirty="0" smtClean="0">
                <a:solidFill>
                  <a:srgbClr val="FFC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l-GR" sz="2200" dirty="0" smtClean="0"/>
              <a:t>Διεθνής </a:t>
            </a:r>
            <a:r>
              <a:rPr lang="el-GR" sz="2200" dirty="0" smtClean="0"/>
              <a:t>Ομοσπονδία Στίβου , </a:t>
            </a:r>
            <a:r>
              <a:rPr lang="el-GR" sz="2200" dirty="0" smtClean="0"/>
              <a:t>Καλαθοσφαίρισης-</a:t>
            </a:r>
            <a:r>
              <a:rPr lang="en-US" sz="2200" dirty="0" smtClean="0"/>
              <a:t>FIBA</a:t>
            </a:r>
            <a:r>
              <a:rPr lang="el-GR" sz="2200" dirty="0" smtClean="0"/>
              <a:t>, </a:t>
            </a:r>
            <a:r>
              <a:rPr lang="el-GR" sz="2200" dirty="0" smtClean="0"/>
              <a:t>Ποδοσφαίρισης, Άρσης </a:t>
            </a:r>
            <a:r>
              <a:rPr lang="el-GR" sz="2200" dirty="0" smtClean="0"/>
              <a:t>Βαρών , </a:t>
            </a:r>
            <a:r>
              <a:rPr lang="el-GR" sz="2200" dirty="0" smtClean="0"/>
              <a:t>Κολύμβησης, Τοξοβολίας, </a:t>
            </a:r>
            <a:r>
              <a:rPr lang="el-GR" sz="2200" dirty="0" smtClean="0"/>
              <a:t>Ισοπαλίας ,Πυγμαχίας </a:t>
            </a:r>
            <a:r>
              <a:rPr lang="el-GR" sz="2200" dirty="0" smtClean="0"/>
              <a:t>, </a:t>
            </a:r>
            <a:r>
              <a:rPr lang="en-US" sz="2200" dirty="0" smtClean="0"/>
              <a:t>taekwondo</a:t>
            </a:r>
            <a:r>
              <a:rPr lang="el-GR" sz="2200" dirty="0" smtClean="0"/>
              <a:t> </a:t>
            </a:r>
            <a:r>
              <a:rPr lang="el-GR" sz="2200" dirty="0" smtClean="0"/>
              <a:t>, </a:t>
            </a:r>
            <a:r>
              <a:rPr lang="el-GR" sz="2200" dirty="0" smtClean="0"/>
              <a:t>Τένις, Ποδηλατική </a:t>
            </a:r>
            <a:r>
              <a:rPr lang="el-GR" sz="2200" dirty="0" smtClean="0"/>
              <a:t>Ομοσπονδία </a:t>
            </a:r>
            <a:r>
              <a:rPr lang="el-GR" sz="2200" dirty="0" smtClean="0"/>
              <a:t>, </a:t>
            </a:r>
            <a:r>
              <a:rPr lang="el-GR" sz="2200" dirty="0" smtClean="0"/>
              <a:t>Διεθνής </a:t>
            </a:r>
            <a:r>
              <a:rPr lang="el-GR" sz="2200" dirty="0" smtClean="0"/>
              <a:t>Γυμναστική </a:t>
            </a:r>
            <a:r>
              <a:rPr lang="el-GR" sz="2200" dirty="0" smtClean="0"/>
              <a:t>Ομοσπονδία, </a:t>
            </a:r>
            <a:r>
              <a:rPr lang="el-GR" sz="2200" dirty="0" smtClean="0"/>
              <a:t>Παγκόσμια </a:t>
            </a:r>
            <a:r>
              <a:rPr lang="el-GR" sz="2200" dirty="0" smtClean="0"/>
              <a:t>Ομοσπονδία </a:t>
            </a:r>
            <a:r>
              <a:rPr lang="el-GR" sz="2200" dirty="0" smtClean="0"/>
              <a:t>Σκοποβολής, </a:t>
            </a:r>
            <a:r>
              <a:rPr lang="el-GR" sz="2200" dirty="0" smtClean="0"/>
              <a:t>Παγκόσμια </a:t>
            </a:r>
            <a:r>
              <a:rPr lang="el-GR" sz="2200" dirty="0" smtClean="0"/>
              <a:t>Ποδοσφαιρική Ομοσπονδία </a:t>
            </a:r>
            <a:endParaRPr lang="el-GR" sz="2200" dirty="0" smtClean="0"/>
          </a:p>
          <a:p>
            <a:pPr marL="0" indent="0"/>
            <a:endParaRPr lang="el-GR" sz="2200" dirty="0"/>
          </a:p>
        </p:txBody>
      </p:sp>
      <p:pic>
        <p:nvPicPr>
          <p:cNvPr id="5" name="4 - Εικόνα" descr="50309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5373216"/>
            <a:ext cx="4443406" cy="12219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C000"/>
                </a:solidFill>
              </a:rPr>
              <a:t>Η Χάρτα των Ολυμπιακών Αγώνων</a:t>
            </a:r>
            <a:endParaRPr lang="el-GR" sz="40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249363" algn="l"/>
              </a:tabLst>
            </a:pPr>
            <a:r>
              <a:rPr lang="el-GR" sz="2800" dirty="0" smtClean="0"/>
              <a:t>Η Χάρτα των ολυμπιακών αγώνων είναι η κωδικοποίηση των θεμελιωδών αρχών του ολυμπισμού, οι κανόνες και οι κανονιστικές αποφάσεις </a:t>
            </a:r>
            <a:r>
              <a:rPr lang="el-GR" sz="2800" dirty="0" smtClean="0"/>
              <a:t>που καθορίζονται από </a:t>
            </a:r>
            <a:r>
              <a:rPr lang="el-GR" sz="2800" dirty="0" smtClean="0"/>
              <a:t>τη Διεθνή Ολυμπιακή Επιτροπή. Η Χάρτα ασχολείται με την οργάνωση και τη λειτουργία του </a:t>
            </a:r>
            <a:r>
              <a:rPr lang="el-GR" sz="2800" dirty="0" smtClean="0"/>
              <a:t>Ολυμπιακού </a:t>
            </a:r>
            <a:r>
              <a:rPr lang="el-GR" sz="2800" dirty="0" smtClean="0"/>
              <a:t>κινήματος. Εκδόθηκε το </a:t>
            </a:r>
            <a:r>
              <a:rPr lang="el-GR" sz="2800" dirty="0" smtClean="0"/>
              <a:t>1908.</a:t>
            </a:r>
            <a:endParaRPr lang="el-GR" sz="2800" dirty="0"/>
          </a:p>
          <a:p>
            <a:endParaRPr lang="el-GR" sz="2400" dirty="0" smtClean="0"/>
          </a:p>
          <a:p>
            <a:endParaRPr lang="el-GR" sz="4400" dirty="0"/>
          </a:p>
        </p:txBody>
      </p:sp>
      <p:pic>
        <p:nvPicPr>
          <p:cNvPr id="4" name="3 - Εικόνα" descr="imerisia_LARGE_t_1061_43412468_type12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293096"/>
            <a:ext cx="4083936" cy="2279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FFC000"/>
                </a:solidFill>
              </a:rPr>
              <a:t>Η ερευνητική ομάδα</a:t>
            </a:r>
            <a:endParaRPr lang="el-GR" sz="4000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Αθανασιάδης Τηλέμαχος </a:t>
            </a:r>
            <a:endParaRPr lang="el-GR" dirty="0" smtClean="0"/>
          </a:p>
          <a:p>
            <a:r>
              <a:rPr lang="el-GR" dirty="0" err="1" smtClean="0"/>
              <a:t>Γραμματικόπουλος</a:t>
            </a:r>
            <a:r>
              <a:rPr lang="el-GR" dirty="0" smtClean="0"/>
              <a:t> </a:t>
            </a:r>
            <a:r>
              <a:rPr lang="el-GR" dirty="0" smtClean="0"/>
              <a:t>Αργύρης </a:t>
            </a:r>
            <a:endParaRPr lang="el-GR" dirty="0" smtClean="0"/>
          </a:p>
          <a:p>
            <a:r>
              <a:rPr lang="el-GR" dirty="0" smtClean="0"/>
              <a:t>Θεοδωρίδης </a:t>
            </a:r>
            <a:r>
              <a:rPr lang="el-GR" dirty="0" smtClean="0"/>
              <a:t>Χρήστος </a:t>
            </a:r>
            <a:endParaRPr lang="el-GR" dirty="0" smtClean="0"/>
          </a:p>
          <a:p>
            <a:r>
              <a:rPr lang="el-GR" dirty="0" err="1" smtClean="0"/>
              <a:t>Καλαϊτζίδης</a:t>
            </a:r>
            <a:r>
              <a:rPr lang="el-GR" dirty="0" smtClean="0"/>
              <a:t> </a:t>
            </a:r>
            <a:r>
              <a:rPr lang="el-GR" dirty="0" smtClean="0"/>
              <a:t>Θεόδωρος </a:t>
            </a:r>
            <a:endParaRPr lang="el-GR" dirty="0" smtClean="0"/>
          </a:p>
          <a:p>
            <a:r>
              <a:rPr lang="el-GR" dirty="0" err="1" smtClean="0"/>
              <a:t>Καραϊσαρίδης</a:t>
            </a:r>
            <a:r>
              <a:rPr lang="el-GR" dirty="0" smtClean="0"/>
              <a:t> Νίκος</a:t>
            </a:r>
          </a:p>
          <a:p>
            <a:endParaRPr lang="el-GR" dirty="0" smtClean="0"/>
          </a:p>
          <a:p>
            <a:pPr algn="r">
              <a:buNone/>
            </a:pPr>
            <a:r>
              <a:rPr lang="el-GR" i="1" dirty="0" smtClean="0">
                <a:solidFill>
                  <a:srgbClr val="FFC000"/>
                </a:solidFill>
              </a:rPr>
              <a:t>Ευχαριστούμε πολύ</a:t>
            </a:r>
            <a:endParaRPr lang="en-US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132</TotalTime>
  <Words>266</Words>
  <Application>Microsoft Office PowerPoint</Application>
  <PresentationFormat>Προβολή στην οθόνη (4:3)</PresentationFormat>
  <Paragraphs>38</Paragraphs>
  <Slides>8</Slides>
  <Notes>0</Notes>
  <HiddenSlides>1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Τεχνικό</vt:lpstr>
      <vt:lpstr>Οργάνωση  Ολυμπιακών Αγώνων</vt:lpstr>
      <vt:lpstr>Ποιοι αναλαμβάνουν τη διοργάνωση των Ολυμπιακών Αγώνων</vt:lpstr>
      <vt:lpstr>Τι είναι η Διεθνής Ολυμπιακή Επιτροπή (ΔΟΕ) </vt:lpstr>
      <vt:lpstr>Ποιος είναι ο ρόλος της Διεθνούς Ολυμπιακής Επιτροπής (ΔΟΕ) </vt:lpstr>
      <vt:lpstr>Σκοπός των Εθνικών Ολυμπιακών Επιτροπών</vt:lpstr>
      <vt:lpstr>Oι Διεθνής Αθλητικές Ομοσπονδίες</vt:lpstr>
      <vt:lpstr>Η Χάρτα των Ολυμπιακών Αγώνων</vt:lpstr>
      <vt:lpstr>Η ερευνητική ομάδα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η Διεθνής Ολυμπιακή Επιτροπή (ΔΟΕ). </dc:title>
  <dc:creator>ΜΑΡΙΑ    ΑΡΓΥΡΗΣ</dc:creator>
  <cp:lastModifiedBy>.</cp:lastModifiedBy>
  <cp:revision>21</cp:revision>
  <dcterms:created xsi:type="dcterms:W3CDTF">2013-01-14T12:51:16Z</dcterms:created>
  <dcterms:modified xsi:type="dcterms:W3CDTF">2013-01-16T20:37:47Z</dcterms:modified>
</cp:coreProperties>
</file>