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5" autoAdjust="0"/>
    <p:restoredTop sz="94660"/>
  </p:normalViewPr>
  <p:slideViewPr>
    <p:cSldViewPr>
      <p:cViewPr varScale="1">
        <p:scale>
          <a:sx n="46" d="100"/>
          <a:sy n="46" d="100"/>
        </p:scale>
        <p:origin x="-1315"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D7A1C74E-E540-4019-B2A9-EE56EA55F426}" type="datetimeFigureOut">
              <a:rPr lang="el-GR"/>
              <a:pPr>
                <a:defRPr/>
              </a:pPr>
              <a:t>16/1/2013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A33AE88-BB08-45E1-A055-1D86EE0E658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F753562-F639-45AB-B6AD-071723C22185}" type="datetimeFigureOut">
              <a:rPr lang="el-GR"/>
              <a:pPr>
                <a:defRPr/>
              </a:pPr>
              <a:t>16/1/2013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FC5541F-A8B3-4651-B177-45B79B93C5C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32EB992-7253-401E-8B30-C57BD4D91908}" type="datetimeFigureOut">
              <a:rPr lang="el-GR"/>
              <a:pPr>
                <a:defRPr/>
              </a:pPr>
              <a:t>16/1/2013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85D4D5B-D096-496F-ABC5-8B63C033566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D7C0618-5DAA-4EA1-9A1F-6123290E3176}" type="datetimeFigureOut">
              <a:rPr lang="el-GR"/>
              <a:pPr>
                <a:defRPr/>
              </a:pPr>
              <a:t>16/1/2013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DB68044-E762-41C8-A173-E6E6D65635B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B9B5BA93-6333-4F66-ACAF-82BA30127337}" type="datetimeFigureOut">
              <a:rPr lang="el-GR"/>
              <a:pPr>
                <a:defRPr/>
              </a:pPr>
              <a:t>16/1/2013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DA1A9F0-76C4-4691-97BC-82DA24ED749B}"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9A8A863A-4D28-46E6-A3DA-0E56E0043E02}" type="datetimeFigureOut">
              <a:rPr lang="el-GR"/>
              <a:pPr>
                <a:defRPr/>
              </a:pPr>
              <a:t>16/1/2013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4431DBE-6005-4B29-9962-2A7B8767DE2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FC81A0A-7A13-46AA-A565-A211D5999696}" type="datetimeFigureOut">
              <a:rPr lang="el-GR"/>
              <a:pPr>
                <a:defRPr/>
              </a:pPr>
              <a:t>16/1/2013</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4663D35E-76C8-41CA-8612-F24DCF349E07}"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959CF0AF-9BDD-4860-8560-962A12A97AD0}" type="datetimeFigureOut">
              <a:rPr lang="el-GR"/>
              <a:pPr>
                <a:defRPr/>
              </a:pPr>
              <a:t>16/1/2013</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B4BF8577-7855-46B8-A63B-2374CD76F4B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1B190A6C-F6F8-4B78-9744-82CE5855F85C}" type="datetimeFigureOut">
              <a:rPr lang="el-GR"/>
              <a:pPr>
                <a:defRPr/>
              </a:pPr>
              <a:t>16/1/2013</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44BD13EF-3312-4C24-875C-7E95FA9FC06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4929D51E-0A13-4E63-97AF-971173E552AA}" type="datetimeFigureOut">
              <a:rPr lang="el-GR"/>
              <a:pPr>
                <a:defRPr/>
              </a:pPr>
              <a:t>16/1/2013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1B7650D-F173-4DE0-A83B-79E15074B60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58F1530F-1041-4F33-AB28-716AEEC5E834}" type="datetimeFigureOut">
              <a:rPr lang="el-GR"/>
              <a:pPr>
                <a:defRPr/>
              </a:pPr>
              <a:t>16/1/2013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0BD5930-52F8-4CA3-8566-BD47933A91C7}"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ABDA4D8-A9F5-4E65-923C-BBB53A6EAAAB}" type="datetimeFigureOut">
              <a:rPr lang="el-GR"/>
              <a:pPr>
                <a:defRPr/>
              </a:pPr>
              <a:t>16/1/2013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785D9CC-A127-4A75-9B02-EE90676C220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apn.gr/tag/%ce%ba%ce%b1%cf%80%ce%bd%ce%b9%cf%83%ce%bc%c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5603" name="Rectangle 3"/>
          <p:cNvSpPr>
            <a:spLocks noGrp="1"/>
          </p:cNvSpPr>
          <p:nvPr>
            <p:ph type="body" idx="1"/>
          </p:nvPr>
        </p:nvSpPr>
        <p:spPr>
          <a:xfrm>
            <a:off x="468313" y="549275"/>
            <a:ext cx="8229600" cy="5111750"/>
          </a:xfrm>
        </p:spPr>
        <p:txBody>
          <a:bodyPr/>
          <a:lstStyle/>
          <a:p>
            <a:pPr algn="ctr">
              <a:lnSpc>
                <a:spcPct val="80000"/>
              </a:lnSpc>
              <a:buFontTx/>
              <a:buChar char="•"/>
            </a:pPr>
            <a:r>
              <a:rPr lang="el-GR" sz="2400" b="1" dirty="0" smtClean="0">
                <a:solidFill>
                  <a:srgbClr val="92D050"/>
                </a:solidFill>
                <a:latin typeface="Arial" charset="0"/>
              </a:rPr>
              <a:t>Για την οικογένεια μου και τους ανθρώπους γύρω μου!</a:t>
            </a:r>
            <a:br>
              <a:rPr lang="el-GR" sz="2400" b="1" dirty="0" smtClean="0">
                <a:solidFill>
                  <a:srgbClr val="92D050"/>
                </a:solidFill>
                <a:latin typeface="Arial" charset="0"/>
              </a:rPr>
            </a:br>
            <a:r>
              <a:rPr lang="el-GR" sz="2400" b="1" dirty="0" smtClean="0">
                <a:solidFill>
                  <a:srgbClr val="92D050"/>
                </a:solidFill>
                <a:latin typeface="Arial" charset="0"/>
              </a:rPr>
              <a:t/>
            </a:r>
            <a:br>
              <a:rPr lang="el-GR" sz="2400" b="1" dirty="0" smtClean="0">
                <a:solidFill>
                  <a:srgbClr val="92D050"/>
                </a:solidFill>
                <a:latin typeface="Arial" charset="0"/>
              </a:rPr>
            </a:br>
            <a:r>
              <a:rPr lang="el-GR" sz="2400" b="1" dirty="0" smtClean="0">
                <a:solidFill>
                  <a:srgbClr val="92D050"/>
                </a:solidFill>
                <a:latin typeface="Arial" charset="0"/>
              </a:rPr>
              <a:t>Όταν καπνίζετε, δεν καπνίζετε μόνος σας. Εάν καπνίζετε στο σπίτι σας, όλη η οικογένειά σας καπνίζει μαζί σας και έτσι επιβαρύνετε σημαντικά την υγεία τους. Σίγουρα δεν θέλετε να βλάψετε την υγεία των ανθρώπων που σας περιβάλλουν. Το παθητικό κάπνισμα είναι πολύ επικίνδυνο και δημιουργεί πολλούς και σοβαρότατους κινδύνους όπως εγκεφαλικά και καρδιακά επεισόδια, καρκίνο του πνεύμονα και πολλά άλλα. Στις εγκυμονούσες γυναίκες, το κάπνισμα, παθητικό και μη, είναι εξαιρετικά επικίνδυνο.</a:t>
            </a:r>
            <a:br>
              <a:rPr lang="el-GR" sz="2400" b="1" dirty="0" smtClean="0">
                <a:solidFill>
                  <a:srgbClr val="92D050"/>
                </a:solidFill>
                <a:latin typeface="Arial" charset="0"/>
              </a:rPr>
            </a:br>
            <a:r>
              <a:rPr lang="el-GR" sz="2400" b="1" dirty="0" smtClean="0">
                <a:solidFill>
                  <a:srgbClr val="92D050"/>
                </a:solidFill>
                <a:latin typeface="Arial" charset="0"/>
              </a:rPr>
              <a:t/>
            </a:r>
            <a:br>
              <a:rPr lang="el-GR" sz="2400" b="1" dirty="0" smtClean="0">
                <a:solidFill>
                  <a:srgbClr val="92D050"/>
                </a:solidFill>
                <a:latin typeface="Arial" charset="0"/>
              </a:rPr>
            </a:br>
            <a:endParaRPr lang="el-GR" sz="2400" b="1" dirty="0" smtClean="0">
              <a:solidFill>
                <a:srgbClr val="92D050"/>
              </a:solidFill>
              <a:latin typeface="Arial"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6627" name="Rectangle 3"/>
          <p:cNvSpPr>
            <a:spLocks noGrp="1"/>
          </p:cNvSpPr>
          <p:nvPr>
            <p:ph type="body" idx="1"/>
          </p:nvPr>
        </p:nvSpPr>
        <p:spPr/>
        <p:txBody>
          <a:bodyPr/>
          <a:lstStyle/>
          <a:p>
            <a:pPr algn="ctr">
              <a:lnSpc>
                <a:spcPct val="80000"/>
              </a:lnSpc>
              <a:buFontTx/>
              <a:buChar char="•"/>
            </a:pPr>
            <a:r>
              <a:rPr lang="el-GR" sz="2400" b="1" smtClean="0">
                <a:solidFill>
                  <a:schemeClr val="bg1"/>
                </a:solidFill>
                <a:latin typeface="Arial" charset="0"/>
              </a:rPr>
              <a:t>Για τους δικούς μου προσωπικούς λόγους!</a:t>
            </a:r>
            <a:br>
              <a:rPr lang="el-GR" sz="2400" b="1" smtClean="0">
                <a:solidFill>
                  <a:schemeClr val="bg1"/>
                </a:solidFill>
                <a:latin typeface="Arial" charset="0"/>
              </a:rPr>
            </a:br>
            <a:r>
              <a:rPr lang="el-GR" sz="2400" b="1" smtClean="0">
                <a:solidFill>
                  <a:schemeClr val="bg1"/>
                </a:solidFill>
                <a:latin typeface="Arial" charset="0"/>
              </a:rPr>
              <a:t/>
            </a:r>
            <a:br>
              <a:rPr lang="el-GR" sz="2400" b="1" smtClean="0">
                <a:solidFill>
                  <a:schemeClr val="bg1"/>
                </a:solidFill>
                <a:latin typeface="Arial" charset="0"/>
              </a:rPr>
            </a:br>
            <a:r>
              <a:rPr lang="el-GR" sz="2400" b="1" smtClean="0">
                <a:solidFill>
                  <a:schemeClr val="bg1"/>
                </a:solidFill>
                <a:latin typeface="Arial" charset="0"/>
              </a:rPr>
              <a:t>Όποιος και αν είναι ο λόγος που θέλετε να σταματήσετε το κάπνισμα, μπορείτε να το κάνετε. Εσείς αλλά και οι άνθρωποι γύρω σας θα επωφεληθούν από την διακοπή του καπνίσματος. Θα σταματήσετε να έχετε την μυρωδιά του τσιγάρου πάνω σας και στα ρούχα σας. Θα έχετε λιγότερες πιθανότητες να ροχαλίζετε, θα επανακτήσετε την ικανότητα της γεύσης και θα δείτε ότι τα φαγητά θα σας φαίνονται πιο νόστιμα. Η αντοχή σας θα επανέλθει, δεν θα λαχανιάζετε και θα είστε πιο ευδιάθετος καθώς θα κουράζεστε λιγότερο. Τα οφέλη του καπνίσματος είναι αμέτρητα, όπως ακριβώς και τα προβλήματα που δημιουργεί. Κόψτε το κάπνισμα, σήμερα.</a:t>
            </a:r>
            <a:br>
              <a:rPr lang="el-GR" sz="2400" b="1" smtClean="0">
                <a:solidFill>
                  <a:schemeClr val="bg1"/>
                </a:solidFill>
                <a:latin typeface="Arial" charset="0"/>
              </a:rPr>
            </a:br>
            <a:r>
              <a:rPr lang="el-GR" sz="2400" b="1" smtClean="0">
                <a:solidFill>
                  <a:schemeClr val="bg1"/>
                </a:solidFill>
                <a:latin typeface="Arial" charset="0"/>
              </a:rPr>
              <a:t/>
            </a:r>
            <a:br>
              <a:rPr lang="el-GR" sz="2400" b="1" smtClean="0">
                <a:solidFill>
                  <a:schemeClr val="bg1"/>
                </a:solidFill>
                <a:latin typeface="Arial" charset="0"/>
              </a:rPr>
            </a:br>
            <a:r>
              <a:rPr lang="el-GR" sz="2400" b="1" smtClean="0">
                <a:latin typeface="Arial" charset="0"/>
              </a:rPr>
              <a:t/>
            </a:r>
            <a:br>
              <a:rPr lang="el-GR" sz="2400" b="1" smtClean="0">
                <a:latin typeface="Arial" charset="0"/>
              </a:rPr>
            </a:br>
            <a:endParaRPr lang="el-GR" sz="2400" b="1" smtClean="0">
              <a:latin typeface="Arial"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l-GR" dirty="0" smtClean="0"/>
              <a:t>Κέντρα Στήριξης Διακοπής Καπνίσματος </a:t>
            </a:r>
          </a:p>
        </p:txBody>
      </p:sp>
      <p:sp>
        <p:nvSpPr>
          <p:cNvPr id="27651" name="Rectangle 3"/>
          <p:cNvSpPr>
            <a:spLocks noGrp="1"/>
          </p:cNvSpPr>
          <p:nvPr>
            <p:ph type="body" idx="1"/>
          </p:nvPr>
        </p:nvSpPr>
        <p:spPr/>
        <p:txBody>
          <a:bodyPr/>
          <a:lstStyle/>
          <a:p>
            <a:pPr>
              <a:buNone/>
            </a:pPr>
            <a:r>
              <a:rPr lang="el-GR" dirty="0" smtClean="0"/>
              <a:t> - Υπάρχουν 46 νοσοκομεία σε ολόκληρη την Ελλάδα και συγκεκριμένα 5 σε απόσταση κατά μέσο όρο 45 χλμ από την περιοχή μας</a:t>
            </a:r>
          </a:p>
          <a:p>
            <a:pPr>
              <a:buNone/>
            </a:pPr>
            <a:r>
              <a:rPr lang="el-GR" dirty="0" smtClean="0"/>
              <a:t> ( τα δύο από αυτά στην Θεσσαλονίκη) που παρέχουν βοήθεια σε όλους τους καπνιστές που πραγματικά θέλουν να κόψουν το τσιγάρο. </a:t>
            </a:r>
          </a:p>
        </p:txBody>
      </p:sp>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t/>
            </a:r>
            <a:br>
              <a:rPr lang="el-GR" sz="2400" dirty="0" smtClean="0"/>
            </a:br>
            <a:r>
              <a:rPr lang="el-GR" sz="2800" dirty="0" smtClean="0"/>
              <a:t>Ποιες μέθοδοι εφαρμόζονται </a:t>
            </a:r>
            <a:r>
              <a:rPr lang="el-GR" sz="2800" dirty="0" err="1" smtClean="0"/>
              <a:t>σ’αυτά</a:t>
            </a:r>
            <a:r>
              <a:rPr lang="el-GR" sz="2800" dirty="0" smtClean="0"/>
              <a:t> τα ιατρεία </a:t>
            </a:r>
            <a:br>
              <a:rPr lang="el-GR" sz="2800" dirty="0" smtClean="0"/>
            </a:br>
            <a:endParaRPr lang="el-GR" sz="2800" dirty="0"/>
          </a:p>
        </p:txBody>
      </p:sp>
      <p:sp>
        <p:nvSpPr>
          <p:cNvPr id="3" name="2 - Θέση περιεχομένου"/>
          <p:cNvSpPr>
            <a:spLocks noGrp="1"/>
          </p:cNvSpPr>
          <p:nvPr>
            <p:ph idx="1"/>
          </p:nvPr>
        </p:nvSpPr>
        <p:spPr>
          <a:xfrm>
            <a:off x="395536" y="1628800"/>
            <a:ext cx="8229600" cy="4525963"/>
          </a:xfrm>
        </p:spPr>
        <p:txBody>
          <a:bodyPr/>
          <a:lstStyle/>
          <a:p>
            <a:pPr algn="ctr">
              <a:buNone/>
            </a:pPr>
            <a:r>
              <a:rPr lang="el-GR" sz="2000" dirty="0" smtClean="0"/>
              <a:t>Οι μέθοδοι που εφαρμόζονται στα ειδικά ιατρεία διακοπής καπνίσματος είναι η ψυχολογική υποστήριξη και/ή η συμβουλευτική παραίνεση, σε συνδυασμό με τη φαρμακευτική θεραπεία. Η πρώτη, που είναι και ιδιαίτερα σύνθετη, γίνεται από ειδικούς ψυχολόγους, ενώ η δεύτερη συνήθως από πνευμονολόγους. Η επιλογή της θεραπείας έχει σχέση με την καπνιστική συνήθεια, το κίνητρο του καπνιστή να διακόψει το κάπνισμα, το ιστορικό του (αξιολόγηση της συνύπαρξης νοσημάτων ή φαρμάκων που πιθανά αντενδείκνυνται για τη χορήγηση της φαρμακευτικής αγωγής). Καθώς ο αναπνευστικός ασθενής επιβαρύνεται, το κίνητρο για τη διακοπή του καπνίσματος ισχυροποιείται, αλλά ταυτόχρονα επανειλημμένες αποτυχημένες προσπάθειες στο παρελθόν μπορεί να έχουν απελπίσει και κουράσει τον ασθενή που θεωρεί ότι του είναι αδύνατο να διακόψει το κάπνισμα, που ταυτόχρονα ενδέχεται να θεωρεί ως μια από τις τελευταίες απολαύσεις που του επιτρέπονται.</a:t>
            </a:r>
          </a:p>
          <a:p>
            <a:pPr algn="ctr">
              <a:buNone/>
            </a:pPr>
            <a:endParaRPr lang="el-GR" sz="2000" dirty="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14400" y="2780928"/>
            <a:ext cx="8229600" cy="4525963"/>
          </a:xfrm>
        </p:spPr>
        <p:txBody>
          <a:bodyPr/>
          <a:lstStyle/>
          <a:p>
            <a:pPr>
              <a:buNone/>
            </a:pPr>
            <a:r>
              <a:rPr lang="el-GR" sz="6000" dirty="0" smtClean="0"/>
              <a:t>Το κάπνισμα ΣΚΟΤΩΝΕΙ … σκεφτείτε το</a:t>
            </a:r>
            <a:endParaRPr lang="el-GR" sz="6000"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Το κάπνισμα ΣΚΟΤΩΝΕΙ </a:t>
            </a:r>
            <a:br>
              <a:rPr lang="el-GR" dirty="0" smtClean="0"/>
            </a:br>
            <a:r>
              <a:rPr lang="el-GR" dirty="0" smtClean="0"/>
              <a:t>κάτι πρέπει να κάνουμε </a:t>
            </a:r>
            <a:endParaRPr lang="el-GR" dirty="0"/>
          </a:p>
        </p:txBody>
      </p:sp>
      <p:sp>
        <p:nvSpPr>
          <p:cNvPr id="2051" name="2 - Θέση περιεχομένου"/>
          <p:cNvSpPr>
            <a:spLocks noGrp="1"/>
          </p:cNvSpPr>
          <p:nvPr>
            <p:ph idx="1"/>
          </p:nvPr>
        </p:nvSpPr>
        <p:spPr/>
        <p:txBody>
          <a:bodyPr/>
          <a:lstStyle/>
          <a:p>
            <a:pPr>
              <a:buFont typeface="Arial" charset="0"/>
              <a:buNone/>
            </a:pPr>
            <a:r>
              <a:rPr lang="el-GR" smtClean="0"/>
              <a:t>     </a:t>
            </a:r>
          </a:p>
          <a:p>
            <a:pPr>
              <a:buFont typeface="Arial" charset="0"/>
              <a:buNone/>
            </a:pPr>
            <a:r>
              <a:rPr lang="el-GR" smtClean="0"/>
              <a:t>    Μέτρα  Κατά του καπνίσματος </a:t>
            </a:r>
          </a:p>
          <a:p>
            <a:pPr>
              <a:buFont typeface="Wingdings" pitchFamily="2" charset="2"/>
              <a:buChar char="ü"/>
            </a:pPr>
            <a:r>
              <a:rPr lang="el-GR" smtClean="0"/>
              <a:t> Οφέλη από την διακοπή του </a:t>
            </a:r>
          </a:p>
          <a:p>
            <a:pPr>
              <a:buFont typeface="Wingdings" pitchFamily="2" charset="2"/>
              <a:buChar char="ü"/>
            </a:pPr>
            <a:r>
              <a:rPr lang="el-GR" smtClean="0"/>
              <a:t> Πρόληψη – Ενημέρωση </a:t>
            </a:r>
          </a:p>
          <a:p>
            <a:pPr>
              <a:buFont typeface="Wingdings" pitchFamily="2" charset="2"/>
              <a:buChar char="ü"/>
            </a:pPr>
            <a:r>
              <a:rPr lang="el-GR" smtClean="0"/>
              <a:t>Κέντρα στήριξης – Διακοπή Καπνίσματος </a:t>
            </a:r>
          </a:p>
          <a:p>
            <a:pPr>
              <a:buFont typeface="Wingdings" pitchFamily="2" charset="2"/>
              <a:buChar char="ü"/>
            </a:pPr>
            <a:r>
              <a:rPr lang="el-GR" smtClean="0"/>
              <a:t> Μέθοδοι Διακοπής Καπνίσματος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074" name="1 - Τίτλος"/>
          <p:cNvSpPr>
            <a:spLocks noGrp="1"/>
          </p:cNvSpPr>
          <p:nvPr>
            <p:ph type="title"/>
          </p:nvPr>
        </p:nvSpPr>
        <p:spPr/>
        <p:txBody>
          <a:bodyPr/>
          <a:lstStyle/>
          <a:p>
            <a:r>
              <a:rPr lang="el-GR" smtClean="0"/>
              <a:t>Οφέλη από την διακοπή του </a:t>
            </a:r>
          </a:p>
        </p:txBody>
      </p:sp>
      <p:sp>
        <p:nvSpPr>
          <p:cNvPr id="3" name="2 - Θέση περιεχομένου"/>
          <p:cNvSpPr>
            <a:spLocks noGrp="1"/>
          </p:cNvSpPr>
          <p:nvPr>
            <p:ph idx="1"/>
          </p:nvPr>
        </p:nvSpPr>
        <p:spPr/>
        <p:txBody>
          <a:bodyPr>
            <a:normAutofit/>
          </a:bodyPr>
          <a:lstStyle/>
          <a:p>
            <a:pPr>
              <a:lnSpc>
                <a:spcPct val="80000"/>
              </a:lnSpc>
              <a:buFont typeface="Arial" charset="0"/>
              <a:buNone/>
            </a:pPr>
            <a:r>
              <a:rPr lang="el-GR" sz="2200" smtClean="0"/>
              <a:t>Μετά το τελευταίο τσιγάρο: </a:t>
            </a:r>
          </a:p>
          <a:p>
            <a:pPr>
              <a:lnSpc>
                <a:spcPct val="80000"/>
              </a:lnSpc>
              <a:buFont typeface="Arial" charset="0"/>
              <a:buNone/>
            </a:pPr>
            <a:r>
              <a:rPr lang="el-GR" sz="2200" b="1" smtClean="0"/>
              <a:t>     20 λεπτά</a:t>
            </a:r>
            <a:r>
              <a:rPr lang="el-GR" sz="2200" smtClean="0"/>
              <a:t/>
            </a:r>
            <a:br>
              <a:rPr lang="el-GR" sz="2200" smtClean="0"/>
            </a:br>
            <a:r>
              <a:rPr lang="el-GR" sz="2200" smtClean="0"/>
              <a:t>Η αρτηριακή πίεση επανέρχεται στα κανονικά επίπεδα. Ο αριθμός των σφίξεων ομαλοποιείται (ελαττώνεται). Η θερμοκρασία των χεριών και ποδιών επανέρχεται στο φυσιολογικό (αυξάνει).</a:t>
            </a:r>
            <a:br>
              <a:rPr lang="el-GR" sz="2200" smtClean="0"/>
            </a:br>
            <a:r>
              <a:rPr lang="el-GR" sz="2200" b="1" smtClean="0"/>
              <a:t>8 ώρες</a:t>
            </a:r>
            <a:r>
              <a:rPr lang="el-GR" sz="2200" smtClean="0"/>
              <a:t/>
            </a:r>
            <a:br>
              <a:rPr lang="el-GR" sz="2200" smtClean="0"/>
            </a:br>
            <a:r>
              <a:rPr lang="el-GR" sz="2200" smtClean="0"/>
              <a:t>Το επίπεδο του μονοξειδίου του άνθρακα στο αίμα φυσιολογικό, το επίπεδο του οξυγόνου αυξάνει και φτάνει στα φυσιολογικά επίπεδα.</a:t>
            </a:r>
            <a:br>
              <a:rPr lang="el-GR" sz="2200" smtClean="0"/>
            </a:br>
            <a:r>
              <a:rPr lang="el-GR" sz="2200" b="1" smtClean="0"/>
              <a:t>12 ώρες</a:t>
            </a:r>
            <a:r>
              <a:rPr lang="el-GR" sz="2200" smtClean="0"/>
              <a:t/>
            </a:r>
            <a:br>
              <a:rPr lang="el-GR" sz="2200" smtClean="0"/>
            </a:br>
            <a:r>
              <a:rPr lang="el-GR" sz="2200" smtClean="0"/>
              <a:t>Σχεδόν όλη η νικοτίνη έχει αποβληθεί από τον οργανισμό.</a:t>
            </a:r>
            <a:br>
              <a:rPr lang="el-GR" sz="2200" smtClean="0"/>
            </a:br>
            <a:r>
              <a:rPr lang="el-GR" sz="2200" b="1" smtClean="0"/>
              <a:t>24 ώρες</a:t>
            </a:r>
            <a:r>
              <a:rPr lang="en-US" sz="2200" b="1" smtClean="0"/>
              <a:t>- 72</a:t>
            </a:r>
            <a:r>
              <a:rPr lang="el-GR" sz="2200" b="1" smtClean="0">
                <a:latin typeface="Arial" charset="0"/>
              </a:rPr>
              <a:t> ώρες </a:t>
            </a:r>
            <a:r>
              <a:rPr lang="el-GR" sz="2200" smtClean="0"/>
              <a:t/>
            </a:r>
            <a:br>
              <a:rPr lang="el-GR" sz="2200" smtClean="0"/>
            </a:br>
            <a:r>
              <a:rPr lang="el-GR" sz="2200" smtClean="0"/>
              <a:t>Η πιθανότητα καρδιακών επεισοδίων αρχίζει ήδη να μειώνετα</a:t>
            </a:r>
            <a:r>
              <a:rPr lang="el-GR" sz="2200" smtClean="0">
                <a:latin typeface="Arial" charset="0"/>
              </a:rPr>
              <a:t>ι, βελτιώνεται η γευση και η αναπνοή γίνετα;ι ευκολότερη.</a:t>
            </a: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6 - Θέση περιεχομένου"/>
          <p:cNvSpPr>
            <a:spLocks noGrp="1"/>
          </p:cNvSpPr>
          <p:nvPr>
            <p:ph idx="1"/>
          </p:nvPr>
        </p:nvSpPr>
        <p:spPr>
          <a:xfrm>
            <a:off x="457200" y="476250"/>
            <a:ext cx="8229600" cy="5649913"/>
          </a:xfrm>
        </p:spPr>
        <p:txBody>
          <a:bodyPr>
            <a:normAutofit/>
          </a:bodyPr>
          <a:lstStyle/>
          <a:p>
            <a:pPr>
              <a:lnSpc>
                <a:spcPct val="80000"/>
              </a:lnSpc>
              <a:buFont typeface="Arial" charset="0"/>
              <a:buNone/>
            </a:pPr>
            <a:r>
              <a:rPr lang="el-GR" sz="2500" dirty="0" smtClean="0"/>
              <a:t/>
            </a:r>
            <a:br>
              <a:rPr lang="el-GR" sz="2500" dirty="0" smtClean="0"/>
            </a:br>
            <a:r>
              <a:rPr lang="el-GR" sz="2500" b="1" dirty="0" smtClean="0"/>
              <a:t>5 ημέρες</a:t>
            </a:r>
            <a:r>
              <a:rPr lang="el-GR" sz="2500" dirty="0" smtClean="0"/>
              <a:t/>
            </a:r>
            <a:br>
              <a:rPr lang="el-GR" sz="2500" dirty="0" smtClean="0"/>
            </a:br>
            <a:r>
              <a:rPr lang="el-GR" sz="2500" dirty="0" smtClean="0"/>
              <a:t>Έχουν αποβληθεί από το σώμα τα περισσότερα υποπροϊόντα της νικοτίνης.</a:t>
            </a:r>
            <a:br>
              <a:rPr lang="el-GR" sz="2500" dirty="0" smtClean="0"/>
            </a:br>
            <a:r>
              <a:rPr lang="el-GR" sz="2500" b="1" dirty="0" smtClean="0"/>
              <a:t>2 εβδομάδες έως 3 μήνες</a:t>
            </a:r>
            <a:r>
              <a:rPr lang="el-GR" sz="2500" dirty="0" smtClean="0"/>
              <a:t/>
            </a:r>
            <a:br>
              <a:rPr lang="el-GR" sz="2500" dirty="0" smtClean="0"/>
            </a:br>
            <a:r>
              <a:rPr lang="el-GR" sz="2500" dirty="0" smtClean="0"/>
              <a:t>Η κυκλοφορία του αίματος συνεχώς βελτιώνεται.</a:t>
            </a:r>
            <a:br>
              <a:rPr lang="el-GR" sz="2500" dirty="0" smtClean="0"/>
            </a:br>
            <a:r>
              <a:rPr lang="el-GR" sz="2500" dirty="0" smtClean="0"/>
              <a:t>Το περπάτημα γίνεται ευκολότερο.</a:t>
            </a:r>
            <a:br>
              <a:rPr lang="el-GR" sz="2500" dirty="0" smtClean="0"/>
            </a:br>
            <a:r>
              <a:rPr lang="el-GR" sz="2500" dirty="0" smtClean="0"/>
              <a:t>Η λειτουργία των πνευμόνων αυξάνει μέχρι 30%.</a:t>
            </a:r>
            <a:br>
              <a:rPr lang="el-GR" sz="2500" dirty="0" smtClean="0"/>
            </a:br>
            <a:r>
              <a:rPr lang="el-GR" sz="2500" b="1" dirty="0" smtClean="0"/>
              <a:t>1 έως 9 μήνες</a:t>
            </a:r>
            <a:r>
              <a:rPr lang="el-GR" sz="2500" dirty="0" smtClean="0"/>
              <a:t/>
            </a:r>
            <a:br>
              <a:rPr lang="el-GR" sz="2500" dirty="0" smtClean="0"/>
            </a:br>
            <a:r>
              <a:rPr lang="el-GR" sz="2500" dirty="0" smtClean="0"/>
              <a:t>Λιγότερο λαχάνιασμα.</a:t>
            </a:r>
            <a:br>
              <a:rPr lang="el-GR" sz="2500" dirty="0" smtClean="0"/>
            </a:br>
            <a:r>
              <a:rPr lang="el-GR" sz="2500" dirty="0" smtClean="0"/>
              <a:t>Αύξηση της ενεργητικότητας του σώματος.</a:t>
            </a:r>
            <a:br>
              <a:rPr lang="el-GR" sz="2500" dirty="0" smtClean="0"/>
            </a:br>
            <a:r>
              <a:rPr lang="el-GR" sz="2500" dirty="0" smtClean="0"/>
              <a:t>Καλύτερη κατάσταση των πνευμόνων ικανή να αντισταθούν σε μολύνσεις.</a:t>
            </a:r>
            <a:br>
              <a:rPr lang="el-GR" sz="2500" dirty="0" smtClean="0"/>
            </a:br>
            <a:endParaRPr lang="el-GR" sz="2500" dirty="0" smtClean="0">
              <a:latin typeface="Arial" charset="0"/>
            </a:endParaRPr>
          </a:p>
          <a:p>
            <a:pPr>
              <a:lnSpc>
                <a:spcPct val="80000"/>
              </a:lnSpc>
              <a:buFont typeface="Arial" charset="0"/>
              <a:buNone/>
            </a:pPr>
            <a:r>
              <a:rPr lang="el-GR" sz="2500" dirty="0" smtClean="0">
                <a:latin typeface="Arial" charset="0"/>
              </a:rPr>
              <a:t>-Από τον 1</a:t>
            </a:r>
            <a:r>
              <a:rPr lang="el-GR" sz="2500" baseline="30000" dirty="0" smtClean="0">
                <a:latin typeface="Arial" charset="0"/>
              </a:rPr>
              <a:t>ο</a:t>
            </a:r>
            <a:r>
              <a:rPr lang="el-GR" sz="2500" dirty="0" smtClean="0">
                <a:latin typeface="Arial" charset="0"/>
              </a:rPr>
              <a:t> χρόνο διακοπής τα ποσοστά καρδιακού επεισοδίου έχουν μειωθεί στο μισό</a:t>
            </a:r>
            <a:r>
              <a:rPr lang="en-US" sz="2500" dirty="0" smtClean="0">
                <a:latin typeface="Arial" charset="0"/>
              </a:rPr>
              <a:t> </a:t>
            </a:r>
            <a:endParaRPr lang="el-GR" sz="2500" dirty="0" smtClean="0">
              <a:latin typeface="Arial" charset="0"/>
            </a:endParaRP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r>
              <a:rPr lang="el-GR" dirty="0" smtClean="0"/>
              <a:t>Πρόληψη και Ενημέρωση </a:t>
            </a:r>
          </a:p>
        </p:txBody>
      </p:sp>
      <p:sp>
        <p:nvSpPr>
          <p:cNvPr id="6147" name="2 - Θέση περιεχομένου"/>
          <p:cNvSpPr>
            <a:spLocks noGrp="1"/>
          </p:cNvSpPr>
          <p:nvPr>
            <p:ph idx="1"/>
          </p:nvPr>
        </p:nvSpPr>
        <p:spPr/>
        <p:txBody>
          <a:bodyPr/>
          <a:lstStyle/>
          <a:p>
            <a:pPr>
              <a:buFont typeface="Arial" charset="0"/>
              <a:buNone/>
            </a:pPr>
            <a:r>
              <a:rPr lang="el-GR" dirty="0" smtClean="0"/>
              <a:t>"</a:t>
            </a:r>
            <a:r>
              <a:rPr lang="el-GR" i="1" dirty="0" smtClean="0"/>
              <a:t>Το </a:t>
            </a:r>
            <a:r>
              <a:rPr lang="el-GR" i="1" dirty="0" smtClean="0">
                <a:hlinkClick r:id="rId2" tooltip="Posts tagged with κάπνισμα"/>
              </a:rPr>
              <a:t>κάπνισμα</a:t>
            </a:r>
            <a:r>
              <a:rPr lang="el-GR" i="1" dirty="0" smtClean="0"/>
              <a:t> είναι ένας αδιαμφισβήτητος εχθρός. Χωρίς 'ίσως' , χωρίς 'αλλά', χωρίς 'θα δούμε'. Χωρίς να το μεταθέτουμε στο αύριο. Καταστρέφει ζωές, σκοτώνει ανθρώπους, διαλύει σε πολλές χώρες τα εθνικά συστήματα υγείας. Κυρίως επηρεάζει τους νέους ανθρώπους και τα παιδιά. Ας σταματήσουμε αυτή την τόσο βλαβερή συνήθεια </a:t>
            </a:r>
            <a:r>
              <a:rPr lang="el-GR" dirty="0" smtClean="0"/>
              <a:t>"</a:t>
            </a:r>
            <a:r>
              <a:rPr lang="el-GR" b="1" dirty="0" smtClean="0"/>
              <a:t> </a:t>
            </a:r>
            <a:endParaRPr lang="el-GR"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1 - Τίτλος"/>
          <p:cNvSpPr>
            <a:spLocks noGrp="1"/>
          </p:cNvSpPr>
          <p:nvPr>
            <p:ph type="title"/>
          </p:nvPr>
        </p:nvSpPr>
        <p:spPr>
          <a:xfrm>
            <a:off x="539750" y="0"/>
            <a:ext cx="8229600" cy="836613"/>
          </a:xfrm>
        </p:spPr>
        <p:txBody>
          <a:bodyPr/>
          <a:lstStyle/>
          <a:p>
            <a:r>
              <a:rPr lang="el-GR" sz="4000" smtClean="0">
                <a:latin typeface="Arial" charset="0"/>
              </a:rPr>
              <a:t>Γιατί να σταματήσω το κάπνισμα ?</a:t>
            </a:r>
          </a:p>
        </p:txBody>
      </p:sp>
      <p:sp>
        <p:nvSpPr>
          <p:cNvPr id="7171" name="2 - Θέση περιεχομένου"/>
          <p:cNvSpPr>
            <a:spLocks noGrp="1"/>
          </p:cNvSpPr>
          <p:nvPr>
            <p:ph idx="1"/>
          </p:nvPr>
        </p:nvSpPr>
        <p:spPr>
          <a:xfrm>
            <a:off x="468313" y="836613"/>
            <a:ext cx="7343775" cy="4525962"/>
          </a:xfrm>
        </p:spPr>
        <p:txBody>
          <a:bodyPr/>
          <a:lstStyle/>
          <a:p>
            <a:pPr algn="ctr"/>
            <a:r>
              <a:rPr lang="el-GR" sz="2400" b="1" dirty="0" smtClean="0">
                <a:solidFill>
                  <a:schemeClr val="bg1"/>
                </a:solidFill>
                <a:latin typeface="Arial" charset="0"/>
              </a:rPr>
              <a:t>Για την υγεία μου!</a:t>
            </a:r>
            <a:br>
              <a:rPr lang="el-GR" sz="2400" b="1" dirty="0" smtClean="0">
                <a:solidFill>
                  <a:schemeClr val="bg1"/>
                </a:solidFill>
                <a:latin typeface="Arial" charset="0"/>
              </a:rPr>
            </a:br>
            <a:r>
              <a:rPr lang="el-GR" sz="2400" b="1" dirty="0" smtClean="0">
                <a:solidFill>
                  <a:schemeClr val="bg1"/>
                </a:solidFill>
                <a:latin typeface="Arial" charset="0"/>
              </a:rPr>
              <a:t>Το καλύτερο πράγμα που μπορεί να συμβεί σε ένα καπνιστή ώστε να βελτιωθεί η κατάσταση της υγείας του και της ζωής του είναι να κόψει το κάπνισμα. Αμέσως μόλις κόψετε το κάπνισμα, ο οργανισμός σας θα αρχίσει να επιδιορθώνει όλες τις βλάβες που σας προκάλεσε το κάπνισμα τόσο καιρό. Φυσικά η διαδικασία αποκατάστασης χρειάζεται κάποιο χρονικό διάστημα για να ολοκληρωθεί στο έπακρο, οπότε όσο νωρίτερα σταματήσει κάποιος το κάπνισμα τόσο το καλύτερο. </a:t>
            </a:r>
            <a:endParaRPr lang="el-GR" sz="2400" dirty="0" smtClean="0">
              <a:latin typeface="Arial" charset="0"/>
            </a:endParaRP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5" name="Rectangle 3"/>
          <p:cNvSpPr>
            <a:spLocks noGrp="1"/>
          </p:cNvSpPr>
          <p:nvPr>
            <p:ph type="body" idx="1"/>
          </p:nvPr>
        </p:nvSpPr>
        <p:spPr>
          <a:xfrm>
            <a:off x="468313" y="765175"/>
            <a:ext cx="8229600" cy="4525963"/>
          </a:xfrm>
        </p:spPr>
        <p:txBody>
          <a:bodyPr/>
          <a:lstStyle/>
          <a:p>
            <a:pPr algn="ctr">
              <a:lnSpc>
                <a:spcPct val="90000"/>
              </a:lnSpc>
              <a:buFontTx/>
              <a:buChar char="•"/>
            </a:pPr>
            <a:r>
              <a:rPr lang="el-GR" sz="2400" b="1" smtClean="0">
                <a:latin typeface="Arial" charset="0"/>
              </a:rPr>
              <a:t>Για την τσέπη μου!</a:t>
            </a:r>
            <a:br>
              <a:rPr lang="el-GR" sz="2400" b="1" smtClean="0">
                <a:latin typeface="Arial" charset="0"/>
              </a:rPr>
            </a:br>
            <a:r>
              <a:rPr lang="el-GR" sz="2400" b="1" smtClean="0">
                <a:latin typeface="Arial" charset="0"/>
              </a:rPr>
              <a:t/>
            </a:r>
            <a:br>
              <a:rPr lang="el-GR" sz="2400" b="1" smtClean="0">
                <a:latin typeface="Arial" charset="0"/>
              </a:rPr>
            </a:br>
            <a:r>
              <a:rPr lang="el-GR" sz="2400" b="1" smtClean="0">
                <a:latin typeface="Arial" charset="0"/>
              </a:rPr>
              <a:t>Τα τσιγάρα γίνονται πιο ακριβά όσο περνάει ο καιρός. Έχετε ποτέ σκεφτεί πόσο επιβαρύνει τον προϋπολογισμό σας το κάπνισμα; Ένα  πακέτο τσιγάρα σήμερα κοστίζει λίγο περισσότερο από 3 euro. Καπνίζοντας ένα πακέτο την ημέρα, χρειάζεστε γύρω στα 1100 euro κάθε χρόνο. Δηλαδή ενάμιση μήνα εργασίας, μόνο και μόνο για να πληρώσετε τα τσιγάρα σας! Μήπως με αυτά τα χρήματα να πάτε διακοπές;</a:t>
            </a:r>
            <a:br>
              <a:rPr lang="el-GR" sz="2400" b="1" smtClean="0">
                <a:latin typeface="Arial" charset="0"/>
              </a:rPr>
            </a:br>
            <a:r>
              <a:rPr lang="el-GR" sz="2400" b="1" smtClean="0">
                <a:latin typeface="Arial" charset="0"/>
              </a:rPr>
              <a:t/>
            </a:r>
            <a:br>
              <a:rPr lang="el-GR" sz="2400" b="1" smtClean="0">
                <a:latin typeface="Arial" charset="0"/>
              </a:rPr>
            </a:br>
            <a:endParaRPr lang="el-GR" sz="2400" b="1" smtClean="0">
              <a:latin typeface="Arial" charset="0"/>
            </a:endParaRPr>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p:cNvSpPr>
          <p:nvPr>
            <p:ph type="body" idx="1"/>
          </p:nvPr>
        </p:nvSpPr>
        <p:spPr/>
        <p:txBody>
          <a:bodyPr/>
          <a:lstStyle/>
          <a:p>
            <a:pPr algn="ctr">
              <a:lnSpc>
                <a:spcPct val="90000"/>
              </a:lnSpc>
              <a:buFontTx/>
              <a:buChar char="•"/>
            </a:pPr>
            <a:r>
              <a:rPr lang="el-GR" sz="2400" smtClean="0">
                <a:latin typeface="Arial" charset="0"/>
              </a:rPr>
              <a:t> Για την ευκολία μου!</a:t>
            </a:r>
            <a:br>
              <a:rPr lang="el-GR" sz="2400" smtClean="0">
                <a:latin typeface="Arial" charset="0"/>
              </a:rPr>
            </a:br>
            <a:r>
              <a:rPr lang="el-GR" sz="2400" smtClean="0">
                <a:latin typeface="Arial" charset="0"/>
              </a:rPr>
              <a:t/>
            </a:r>
            <a:br>
              <a:rPr lang="el-GR" sz="2400" smtClean="0">
                <a:latin typeface="Arial" charset="0"/>
              </a:rPr>
            </a:br>
            <a:r>
              <a:rPr lang="el-GR" sz="2400" smtClean="0">
                <a:latin typeface="Arial" charset="0"/>
              </a:rPr>
              <a:t>Πλέον με την απαγόρευση του καπνίσματος σε δημόσιους χώρους είναι δυσκολότερο για έναν καπνιστή να απολαμβάνει την βλαβερή του συνήθεια. Μήπως βαρεθήκατε να καπνίζετε έξω από τράπεζες, υπηρεσίες και αεροδρόμια ελπίζοντας να μην αρχίσει να βρέχει; Δεν σας ενοχλεί που το τσιγάρο σας αναγκάζει να βγαίνετε έξω στο κρύο το χειμώνα ή στον καύσωνα το καλοκαίρι;</a:t>
            </a:r>
            <a:br>
              <a:rPr lang="el-GR" sz="2400" smtClean="0">
                <a:latin typeface="Arial" charset="0"/>
              </a:rPr>
            </a:br>
            <a:r>
              <a:rPr lang="el-GR" sz="2400" smtClean="0">
                <a:latin typeface="Arial" charset="0"/>
              </a:rPr>
              <a:t/>
            </a:r>
            <a:br>
              <a:rPr lang="el-GR" sz="2400" smtClean="0">
                <a:latin typeface="Arial" charset="0"/>
              </a:rPr>
            </a:br>
            <a:endParaRPr lang="el-GR" sz="2400" smtClean="0">
              <a:latin typeface="Arial" charset="0"/>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284</Words>
  <Application>Microsoft Office PowerPoint</Application>
  <PresentationFormat>Προβολή στην οθόνη (4:3)</PresentationFormat>
  <Paragraphs>26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Διαφάνεια 1</vt:lpstr>
      <vt:lpstr>Το κάπνισμα ΣΚΟΤΩΝΕΙ  κάτι πρέπει να κάνουμε </vt:lpstr>
      <vt:lpstr>Οφέλη από την διακοπή του </vt:lpstr>
      <vt:lpstr>Διαφάνεια 4</vt:lpstr>
      <vt:lpstr>Διαφάνεια 5</vt:lpstr>
      <vt:lpstr>Πρόληψη και Ενημέρωση </vt:lpstr>
      <vt:lpstr>Γιατί να σταματήσω το κάπνισμα ?</vt:lpstr>
      <vt:lpstr>Διαφάνεια 8</vt:lpstr>
      <vt:lpstr>Διαφάνεια 9</vt:lpstr>
      <vt:lpstr>Διαφάνεια 10</vt:lpstr>
      <vt:lpstr>Διαφάνεια 11</vt:lpstr>
      <vt:lpstr>Κέντρα Στήριξης Διακοπής Καπνίσματος </vt:lpstr>
      <vt:lpstr> Ποιες μέθοδοι εφαρμόζονται σ’αυτά τα ιατρεία  </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cp:lastModifiedBy>
  <cp:revision>14</cp:revision>
  <dcterms:created xsi:type="dcterms:W3CDTF">2012-12-16T16:14:07Z</dcterms:created>
  <dcterms:modified xsi:type="dcterms:W3CDTF">2013-01-16T18:08:54Z</dcterms:modified>
</cp:coreProperties>
</file>