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342CEA3-3058-4D43-AE35-B3DA76CB4003}" type="datetimeFigureOut">
              <a:rPr lang="el-GR" smtClean="0"/>
              <a:pPr/>
              <a:t>10/2/2013</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10/2/2013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342CEA3-3058-4D43-AE35-B3DA76CB4003}" type="datetimeFigureOut">
              <a:rPr lang="el-GR" smtClean="0"/>
              <a:pPr/>
              <a:t>10/2/2013</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342CEA3-3058-4D43-AE35-B3DA76CB4003}" type="datetimeFigureOut">
              <a:rPr lang="el-GR" smtClean="0"/>
              <a:pPr/>
              <a:t>10/2/2013</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D3F1D1C4-C2D9-4231-9FB2-B2D9D97AA41D}"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10/2/2013</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342CEA3-3058-4D43-AE35-B3DA76CB4003}" type="datetimeFigureOut">
              <a:rPr lang="el-GR" smtClean="0"/>
              <a:pPr/>
              <a:t>10/2/2013</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10/2/2013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10/2/2013</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342CEA3-3058-4D43-AE35-B3DA76CB4003}" type="datetimeFigureOut">
              <a:rPr lang="el-GR" smtClean="0"/>
              <a:pPr/>
              <a:t>10/2/2013</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342CEA3-3058-4D43-AE35-B3DA76CB4003}" type="datetimeFigureOut">
              <a:rPr lang="el-GR" smtClean="0"/>
              <a:pPr/>
              <a:t>10/2/2013</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42CEA3-3058-4D43-AE35-B3DA76CB4003}" type="datetimeFigureOut">
              <a:rPr lang="el-GR" smtClean="0"/>
              <a:pPr/>
              <a:t>10/2/2013</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eros-erotas.g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anekdota-asteia.g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nekdota-asteia.gr/c/astei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28596" y="285728"/>
            <a:ext cx="8062912" cy="1214446"/>
          </a:xfrm>
        </p:spPr>
        <p:txBody>
          <a:bodyPr>
            <a:normAutofit/>
          </a:bodyPr>
          <a:lstStyle/>
          <a:p>
            <a:r>
              <a:rPr lang="el-GR" sz="4800" b="1" i="1" u="sng" dirty="0" smtClean="0"/>
              <a:t>Το γέλιο στην ζωή μας !!!</a:t>
            </a:r>
            <a:endParaRPr lang="el-GR" sz="4800" b="1" i="1" u="sng" dirty="0"/>
          </a:p>
        </p:txBody>
      </p:sp>
      <p:sp>
        <p:nvSpPr>
          <p:cNvPr id="3" name="2 - Υπότιτλος"/>
          <p:cNvSpPr>
            <a:spLocks noGrp="1"/>
          </p:cNvSpPr>
          <p:nvPr>
            <p:ph type="subTitle" idx="1"/>
          </p:nvPr>
        </p:nvSpPr>
        <p:spPr>
          <a:xfrm>
            <a:off x="540544" y="2928934"/>
            <a:ext cx="8062912" cy="1143008"/>
          </a:xfrm>
        </p:spPr>
        <p:txBody>
          <a:bodyPr>
            <a:normAutofit/>
          </a:bodyPr>
          <a:lstStyle/>
          <a:p>
            <a:r>
              <a:rPr lang="el-GR" sz="3600" b="1" i="1" dirty="0" smtClean="0">
                <a:solidFill>
                  <a:schemeClr val="tx1"/>
                </a:solidFill>
              </a:rPr>
              <a:t>Γέλιο και χιούμορ !!! </a:t>
            </a:r>
            <a:endParaRPr lang="el-GR" sz="3600" b="1" i="1" dirty="0">
              <a:solidFill>
                <a:schemeClr val="tx1"/>
              </a:solidFill>
            </a:endParaRPr>
          </a:p>
        </p:txBody>
      </p:sp>
      <p:pic>
        <p:nvPicPr>
          <p:cNvPr id="13314" name="Picture 2" descr="http://www.tsouxtres.gr/wp-content/uploads/2012/01/2_gelio.jpg"/>
          <p:cNvPicPr>
            <a:picLocks noChangeAspect="1" noChangeArrowheads="1"/>
          </p:cNvPicPr>
          <p:nvPr/>
        </p:nvPicPr>
        <p:blipFill>
          <a:blip r:embed="rId2" cstate="print"/>
          <a:srcRect/>
          <a:stretch>
            <a:fillRect/>
          </a:stretch>
        </p:blipFill>
        <p:spPr bwMode="auto">
          <a:xfrm rot="20354197">
            <a:off x="681815" y="3683516"/>
            <a:ext cx="2666992" cy="2320183"/>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800" decel="100000"/>
                                        <p:tgtEl>
                                          <p:spTgt spid="3">
                                            <p:txEl>
                                              <p:pRg st="0" end="0"/>
                                            </p:txEl>
                                          </p:spTgt>
                                        </p:tgtEl>
                                      </p:cBhvr>
                                    </p:animEffect>
                                    <p:anim calcmode="lin" valueType="num">
                                      <p:cBhvr>
                                        <p:cTn id="13"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fade">
                                      <p:cBhvr>
                                        <p:cTn id="20" dur="800" decel="100000"/>
                                        <p:tgtEl>
                                          <p:spTgt spid="13314"/>
                                        </p:tgtEl>
                                      </p:cBhvr>
                                    </p:animEffect>
                                    <p:anim calcmode="lin" valueType="num">
                                      <p:cBhvr>
                                        <p:cTn id="21" dur="800" decel="100000" fill="hold"/>
                                        <p:tgtEl>
                                          <p:spTgt spid="13314"/>
                                        </p:tgtEl>
                                        <p:attrNameLst>
                                          <p:attrName>style.rotation</p:attrName>
                                        </p:attrNameLst>
                                      </p:cBhvr>
                                      <p:tavLst>
                                        <p:tav tm="0">
                                          <p:val>
                                            <p:fltVal val="-90"/>
                                          </p:val>
                                        </p:tav>
                                        <p:tav tm="100000">
                                          <p:val>
                                            <p:fltVal val="0"/>
                                          </p:val>
                                        </p:tav>
                                      </p:tavLst>
                                    </p:anim>
                                    <p:anim calcmode="lin" valueType="num">
                                      <p:cBhvr>
                                        <p:cTn id="22" dur="800" decel="100000" fill="hold"/>
                                        <p:tgtEl>
                                          <p:spTgt spid="13314"/>
                                        </p:tgtEl>
                                        <p:attrNameLst>
                                          <p:attrName>ppt_x</p:attrName>
                                        </p:attrNameLst>
                                      </p:cBhvr>
                                      <p:tavLst>
                                        <p:tav tm="0">
                                          <p:val>
                                            <p:strVal val="#ppt_x+0.4"/>
                                          </p:val>
                                        </p:tav>
                                        <p:tav tm="100000">
                                          <p:val>
                                            <p:strVal val="#ppt_x-0.05"/>
                                          </p:val>
                                        </p:tav>
                                      </p:tavLst>
                                    </p:anim>
                                    <p:anim calcmode="lin" valueType="num">
                                      <p:cBhvr>
                                        <p:cTn id="23" dur="800" decel="100000" fill="hold"/>
                                        <p:tgtEl>
                                          <p:spTgt spid="13314"/>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3314"/>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33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1000156"/>
            <a:ext cx="8229600" cy="1267650"/>
          </a:xfrm>
        </p:spPr>
        <p:txBody>
          <a:bodyPr/>
          <a:lstStyle/>
          <a:p>
            <a:endParaRPr lang="el-GR" dirty="0"/>
          </a:p>
        </p:txBody>
      </p:sp>
      <p:sp>
        <p:nvSpPr>
          <p:cNvPr id="3" name="2 - Θέση περιεχομένου"/>
          <p:cNvSpPr>
            <a:spLocks noGrp="1"/>
          </p:cNvSpPr>
          <p:nvPr>
            <p:ph idx="1"/>
          </p:nvPr>
        </p:nvSpPr>
        <p:spPr>
          <a:xfrm>
            <a:off x="500034" y="285728"/>
            <a:ext cx="8229600" cy="6169080"/>
          </a:xfrm>
        </p:spPr>
        <p:txBody>
          <a:bodyPr>
            <a:normAutofit/>
          </a:bodyPr>
          <a:lstStyle/>
          <a:p>
            <a:pPr>
              <a:buNone/>
            </a:pPr>
            <a:r>
              <a:rPr lang="el-GR" sz="3200" b="1" i="1" dirty="0" smtClean="0">
                <a:solidFill>
                  <a:schemeClr val="bg1">
                    <a:lumMod val="50000"/>
                  </a:schemeClr>
                </a:solidFill>
              </a:rPr>
              <a:t>2) 15 λεπτά γέλιου ισοδυναμούν με το όφελος από 2 ώρες ύπνου.</a:t>
            </a:r>
            <a:endParaRPr lang="el-GR" sz="3200" b="1" i="1" dirty="0">
              <a:solidFill>
                <a:schemeClr val="bg1">
                  <a:lumMod val="50000"/>
                </a:schemeClr>
              </a:solidFill>
            </a:endParaRPr>
          </a:p>
        </p:txBody>
      </p:sp>
      <p:pic>
        <p:nvPicPr>
          <p:cNvPr id="22530" name="Picture 2" descr="http://2.bp.blogspot.com/-ubqO6jcw_Pk/TyUi3wYnBvI/AAAAAAAAJEg/vTTlzZzCngY/s400/geoleon-1clock.jpg"/>
          <p:cNvPicPr>
            <a:picLocks noChangeAspect="1" noChangeArrowheads="1"/>
          </p:cNvPicPr>
          <p:nvPr/>
        </p:nvPicPr>
        <p:blipFill>
          <a:blip r:embed="rId2" cstate="print"/>
          <a:srcRect/>
          <a:stretch>
            <a:fillRect/>
          </a:stretch>
        </p:blipFill>
        <p:spPr bwMode="auto">
          <a:xfrm>
            <a:off x="928662" y="2376480"/>
            <a:ext cx="4000527" cy="3267097"/>
          </a:xfrm>
          <a:prstGeom prst="rect">
            <a:avLst/>
          </a:prstGeom>
          <a:noFill/>
        </p:spPr>
      </p:pic>
      <p:pic>
        <p:nvPicPr>
          <p:cNvPr id="22532" name="Picture 4" descr="http://2.bp.blogspot.com/-V-ON5LlfMLk/UM3HOEfreBI/AAAAAAAAFTE/aNQNOCl9-P0/s1600/GELIO.jpg"/>
          <p:cNvPicPr>
            <a:picLocks noChangeAspect="1" noChangeArrowheads="1"/>
          </p:cNvPicPr>
          <p:nvPr/>
        </p:nvPicPr>
        <p:blipFill>
          <a:blip r:embed="rId3" cstate="print"/>
          <a:srcRect/>
          <a:stretch>
            <a:fillRect/>
          </a:stretch>
        </p:blipFill>
        <p:spPr bwMode="auto">
          <a:xfrm>
            <a:off x="4214810" y="3705230"/>
            <a:ext cx="3929090" cy="3152770"/>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928718"/>
            <a:ext cx="8229600" cy="1196212"/>
          </a:xfrm>
        </p:spPr>
        <p:txBody>
          <a:bodyPr/>
          <a:lstStyle/>
          <a:p>
            <a:endParaRPr lang="el-GR" dirty="0"/>
          </a:p>
        </p:txBody>
      </p:sp>
      <p:sp>
        <p:nvSpPr>
          <p:cNvPr id="3" name="2 - Θέση περιεχομένου"/>
          <p:cNvSpPr>
            <a:spLocks noGrp="1"/>
          </p:cNvSpPr>
          <p:nvPr>
            <p:ph idx="1"/>
          </p:nvPr>
        </p:nvSpPr>
        <p:spPr>
          <a:xfrm>
            <a:off x="457200" y="214290"/>
            <a:ext cx="8229600" cy="6240518"/>
          </a:xfrm>
        </p:spPr>
        <p:txBody>
          <a:bodyPr/>
          <a:lstStyle/>
          <a:p>
            <a:pPr>
              <a:buNone/>
            </a:pPr>
            <a:r>
              <a:rPr lang="el-GR" sz="3600" b="1" i="1" dirty="0" smtClean="0">
                <a:solidFill>
                  <a:schemeClr val="bg1">
                    <a:lumMod val="50000"/>
                  </a:schemeClr>
                </a:solidFill>
              </a:rPr>
              <a:t>3)Ένα καλό γέλιο  καίει 3,5 θερμίδες</a:t>
            </a:r>
            <a:r>
              <a:rPr lang="el-GR" b="1" i="1" dirty="0" smtClean="0">
                <a:solidFill>
                  <a:schemeClr val="bg1">
                    <a:lumMod val="50000"/>
                  </a:schemeClr>
                </a:solidFill>
              </a:rPr>
              <a:t>.</a:t>
            </a:r>
            <a:endParaRPr lang="el-GR" b="1" i="1" dirty="0">
              <a:solidFill>
                <a:schemeClr val="bg1">
                  <a:lumMod val="50000"/>
                </a:schemeClr>
              </a:solidFill>
            </a:endParaRPr>
          </a:p>
        </p:txBody>
      </p:sp>
      <p:pic>
        <p:nvPicPr>
          <p:cNvPr id="4" name="3 - Εικόνα" descr="1.jpg"/>
          <p:cNvPicPr>
            <a:picLocks noChangeAspect="1"/>
          </p:cNvPicPr>
          <p:nvPr/>
        </p:nvPicPr>
        <p:blipFill>
          <a:blip r:embed="rId2" cstate="print"/>
          <a:stretch>
            <a:fillRect/>
          </a:stretch>
        </p:blipFill>
        <p:spPr>
          <a:xfrm>
            <a:off x="1500166" y="1142984"/>
            <a:ext cx="2476518" cy="1857388"/>
          </a:xfrm>
          <a:prstGeom prst="rect">
            <a:avLst/>
          </a:prstGeom>
        </p:spPr>
      </p:pic>
      <p:pic>
        <p:nvPicPr>
          <p:cNvPr id="23554" name="Picture 2" descr="http://www.bbc.co.uk/health/images/300/woman_laughing.jpg"/>
          <p:cNvPicPr>
            <a:picLocks noChangeAspect="1" noChangeArrowheads="1"/>
          </p:cNvPicPr>
          <p:nvPr/>
        </p:nvPicPr>
        <p:blipFill>
          <a:blip r:embed="rId3" cstate="print"/>
          <a:srcRect/>
          <a:stretch>
            <a:fillRect/>
          </a:stretch>
        </p:blipFill>
        <p:spPr bwMode="auto">
          <a:xfrm>
            <a:off x="3857620" y="2214554"/>
            <a:ext cx="2857500" cy="1571636"/>
          </a:xfrm>
          <a:prstGeom prst="rect">
            <a:avLst/>
          </a:prstGeom>
          <a:noFill/>
        </p:spPr>
      </p:pic>
      <p:sp>
        <p:nvSpPr>
          <p:cNvPr id="6" name="5 - Ορθογώνιο"/>
          <p:cNvSpPr/>
          <p:nvPr/>
        </p:nvSpPr>
        <p:spPr>
          <a:xfrm>
            <a:off x="571472" y="5143512"/>
            <a:ext cx="8215338" cy="954107"/>
          </a:xfrm>
          <a:prstGeom prst="rect">
            <a:avLst/>
          </a:prstGeom>
        </p:spPr>
        <p:txBody>
          <a:bodyPr wrap="square">
            <a:spAutoFit/>
          </a:bodyPr>
          <a:lstStyle/>
          <a:p>
            <a:r>
              <a:rPr lang="el-GR" sz="2800" b="1" dirty="0" smtClean="0">
                <a:solidFill>
                  <a:schemeClr val="bg1">
                    <a:lumMod val="50000"/>
                  </a:schemeClr>
                </a:solidFill>
              </a:rPr>
              <a:t>4)Γελώντας για 15 δευτερόλεπτα προσθέτετε 2 ημέρες στη διάρκεια ζωής σας.</a:t>
            </a:r>
            <a:endParaRPr lang="el-GR" sz="2800" b="1" dirty="0">
              <a:solidFill>
                <a:schemeClr val="bg1">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800" decel="100000"/>
                                        <p:tgtEl>
                                          <p:spTgt spid="6">
                                            <p:txEl>
                                              <p:pRg st="0" end="0"/>
                                            </p:txEl>
                                          </p:spTgt>
                                        </p:tgtEl>
                                      </p:cBhvr>
                                    </p:animEffect>
                                    <p:anim calcmode="lin" valueType="num">
                                      <p:cBhvr>
                                        <p:cTn id="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357214"/>
            <a:ext cx="8229600" cy="624708"/>
          </a:xfrm>
        </p:spPr>
        <p:txBody>
          <a:bodyPr>
            <a:normAutofit fontScale="90000"/>
          </a:bodyPr>
          <a:lstStyle/>
          <a:p>
            <a:endParaRPr lang="el-GR" dirty="0"/>
          </a:p>
        </p:txBody>
      </p:sp>
      <p:sp>
        <p:nvSpPr>
          <p:cNvPr id="3" name="2 - Θέση περιεχομένου"/>
          <p:cNvSpPr>
            <a:spLocks noGrp="1"/>
          </p:cNvSpPr>
          <p:nvPr>
            <p:ph idx="1"/>
          </p:nvPr>
        </p:nvSpPr>
        <p:spPr>
          <a:xfrm>
            <a:off x="457200" y="214290"/>
            <a:ext cx="8229600" cy="6240518"/>
          </a:xfrm>
        </p:spPr>
        <p:txBody>
          <a:bodyPr/>
          <a:lstStyle/>
          <a:p>
            <a:pPr>
              <a:buNone/>
            </a:pPr>
            <a:endParaRPr lang="el-GR" b="1" dirty="0" smtClean="0">
              <a:solidFill>
                <a:schemeClr val="bg1">
                  <a:lumMod val="50000"/>
                </a:schemeClr>
              </a:solidFill>
            </a:endParaRPr>
          </a:p>
          <a:p>
            <a:pPr>
              <a:buNone/>
            </a:pPr>
            <a:r>
              <a:rPr lang="el-GR" b="1" dirty="0" smtClean="0">
                <a:solidFill>
                  <a:schemeClr val="bg1">
                    <a:lumMod val="50000"/>
                  </a:schemeClr>
                </a:solidFill>
              </a:rPr>
              <a:t>5)Οι Κινέζοι γελούν περισσότερο από κάθε άλλο πολιτισμό του κόσμου</a:t>
            </a:r>
            <a:endParaRPr lang="el-GR" b="1" dirty="0">
              <a:solidFill>
                <a:schemeClr val="bg1">
                  <a:lumMod val="50000"/>
                </a:schemeClr>
              </a:solidFill>
            </a:endParaRPr>
          </a:p>
        </p:txBody>
      </p:sp>
      <p:pic>
        <p:nvPicPr>
          <p:cNvPr id="24578" name="Picture 2" descr="http://content-mcdn.ethnos.gr/filesystem/images/20080305/low/assets_LARGE_t_420_590866.JPG"/>
          <p:cNvPicPr>
            <a:picLocks noChangeAspect="1" noChangeArrowheads="1"/>
          </p:cNvPicPr>
          <p:nvPr/>
        </p:nvPicPr>
        <p:blipFill>
          <a:blip r:embed="rId2" cstate="print"/>
          <a:srcRect/>
          <a:stretch>
            <a:fillRect/>
          </a:stretch>
        </p:blipFill>
        <p:spPr bwMode="auto">
          <a:xfrm>
            <a:off x="642910" y="2571744"/>
            <a:ext cx="7620000" cy="3143272"/>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Το χιούμορ και το γέλιο μας φέρνουν πιο κοντά!!!</a:t>
            </a:r>
            <a:br>
              <a:rPr lang="el-GR" b="1" dirty="0" smtClean="0"/>
            </a:br>
            <a:endParaRPr lang="el-GR" dirty="0"/>
          </a:p>
        </p:txBody>
      </p:sp>
      <p:sp>
        <p:nvSpPr>
          <p:cNvPr id="3" name="2 - Θέση περιεχομένου"/>
          <p:cNvSpPr>
            <a:spLocks noGrp="1"/>
          </p:cNvSpPr>
          <p:nvPr>
            <p:ph idx="1"/>
          </p:nvPr>
        </p:nvSpPr>
        <p:spPr/>
        <p:txBody>
          <a:bodyPr/>
          <a:lstStyle/>
          <a:p>
            <a:pPr fontAlgn="base">
              <a:buNone/>
            </a:pPr>
            <a:r>
              <a:rPr lang="el-GR" sz="2800" b="1" dirty="0" smtClean="0">
                <a:solidFill>
                  <a:schemeClr val="bg1">
                    <a:lumMod val="50000"/>
                  </a:schemeClr>
                </a:solidFill>
              </a:rPr>
              <a:t>   Έρευνες, μελέτες, αλλά και η ίδια η πραγματικότητα αποδεικνύουν ότι το χιούμορ μας φέρνει πιο κοντά.</a:t>
            </a:r>
          </a:p>
          <a:p>
            <a:pPr>
              <a:buNone/>
            </a:pPr>
            <a:r>
              <a:rPr lang="el-GR" sz="2800" b="1" dirty="0" smtClean="0">
                <a:solidFill>
                  <a:schemeClr val="bg1">
                    <a:lumMod val="50000"/>
                  </a:schemeClr>
                </a:solidFill>
              </a:rPr>
              <a:t>    Ένα πράγμα που ο καθένας, ανεξάρτητα από τη γλώσσα, τον πολιτισμό, τη φυλή, την ηλικία, το φύλο, κ.λπ., έχει κοινό, είναι ότι σε όλους μας αρέσουν τα ανέκδοτα και τα καλά αστεία.</a:t>
            </a:r>
            <a:endParaRPr lang="el-GR" sz="2800" b="1" dirty="0">
              <a:solidFill>
                <a:schemeClr val="bg1">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0"/>
            <a:ext cx="8229600" cy="267494"/>
          </a:xfrm>
        </p:spPr>
        <p:txBody>
          <a:bodyPr>
            <a:noAutofit/>
          </a:bodyPr>
          <a:lstStyle/>
          <a:p>
            <a:endParaRPr lang="el-GR" sz="3200" dirty="0"/>
          </a:p>
        </p:txBody>
      </p:sp>
      <p:sp>
        <p:nvSpPr>
          <p:cNvPr id="3" name="2 - Θέση περιεχομένου"/>
          <p:cNvSpPr>
            <a:spLocks noGrp="1"/>
          </p:cNvSpPr>
          <p:nvPr>
            <p:ph idx="1"/>
          </p:nvPr>
        </p:nvSpPr>
        <p:spPr>
          <a:xfrm>
            <a:off x="457200" y="500042"/>
            <a:ext cx="8229600" cy="5954766"/>
          </a:xfrm>
        </p:spPr>
        <p:txBody>
          <a:bodyPr/>
          <a:lstStyle/>
          <a:p>
            <a:pPr>
              <a:buNone/>
            </a:pPr>
            <a:r>
              <a:rPr lang="el-GR" sz="2800" b="1" dirty="0" smtClean="0">
                <a:solidFill>
                  <a:schemeClr val="bg1">
                    <a:lumMod val="50000"/>
                  </a:schemeClr>
                </a:solidFill>
              </a:rPr>
              <a:t>  </a:t>
            </a:r>
            <a:r>
              <a:rPr lang="el-GR" sz="2400" b="1" dirty="0" smtClean="0">
                <a:solidFill>
                  <a:schemeClr val="bg1">
                    <a:lumMod val="50000"/>
                  </a:schemeClr>
                </a:solidFill>
              </a:rPr>
              <a:t>  Οι άνθρωποι ξέρουν αστεία όλων των ειδών, από ποντιακά ανέκδοτα, σύντομα αστεία, βρώμικα αστεία ή αστείες ιστορίες, πραγματικές ή φανταστικές.</a:t>
            </a:r>
            <a:endParaRPr lang="el-GR" sz="2800" b="1" dirty="0" smtClean="0">
              <a:solidFill>
                <a:schemeClr val="bg1">
                  <a:lumMod val="50000"/>
                </a:schemeClr>
              </a:solidFill>
            </a:endParaRPr>
          </a:p>
          <a:p>
            <a:pPr>
              <a:buNone/>
            </a:pPr>
            <a:endParaRPr lang="el-GR" dirty="0"/>
          </a:p>
        </p:txBody>
      </p:sp>
      <p:pic>
        <p:nvPicPr>
          <p:cNvPr id="26626" name="Picture 2" descr="http://4.bp.blogspot.com/_GiBFhWiedys/TVFpZBQq6WI/AAAAAAAABP0/T4vrMFI-VIg/s1600/sxoleio2010-fatsoules01.JPG"/>
          <p:cNvPicPr>
            <a:picLocks noChangeAspect="1" noChangeArrowheads="1"/>
          </p:cNvPicPr>
          <p:nvPr/>
        </p:nvPicPr>
        <p:blipFill>
          <a:blip r:embed="rId2" cstate="print"/>
          <a:srcRect/>
          <a:stretch>
            <a:fillRect/>
          </a:stretch>
        </p:blipFill>
        <p:spPr bwMode="auto">
          <a:xfrm rot="1781954">
            <a:off x="5833614" y="2404598"/>
            <a:ext cx="1828800" cy="1828800"/>
          </a:xfrm>
          <a:prstGeom prst="rect">
            <a:avLst/>
          </a:prstGeom>
          <a:noFill/>
        </p:spPr>
      </p:pic>
      <p:sp>
        <p:nvSpPr>
          <p:cNvPr id="5" name="4 - Ορθογώνιο"/>
          <p:cNvSpPr/>
          <p:nvPr/>
        </p:nvSpPr>
        <p:spPr>
          <a:xfrm>
            <a:off x="714348" y="4643446"/>
            <a:ext cx="7715304" cy="1569660"/>
          </a:xfrm>
          <a:prstGeom prst="rect">
            <a:avLst/>
          </a:prstGeom>
        </p:spPr>
        <p:txBody>
          <a:bodyPr wrap="square">
            <a:spAutoFit/>
          </a:bodyPr>
          <a:lstStyle/>
          <a:p>
            <a:r>
              <a:rPr lang="el-GR" sz="2400" b="1" dirty="0" smtClean="0">
                <a:solidFill>
                  <a:schemeClr val="bg1">
                    <a:lumMod val="50000"/>
                  </a:schemeClr>
                </a:solidFill>
              </a:rPr>
              <a:t>Αυτό αποτελεί παγκόσμια αλήθεια που εκτείνεται από τη μία πλευρά της γης στην άλλη. Το να ακούμε ένα καλό αστείο κατά καιρούς σίγουρα ανακουφίζει και ηρεμεί την ψυχή μας.</a:t>
            </a:r>
            <a:endParaRPr lang="el-GR" sz="2400" b="1" dirty="0">
              <a:solidFill>
                <a:schemeClr val="bg1">
                  <a:lumMod val="50000"/>
                </a:schemeClr>
              </a:solidFill>
            </a:endParaRPr>
          </a:p>
        </p:txBody>
      </p:sp>
      <p:pic>
        <p:nvPicPr>
          <p:cNvPr id="26628" name="Picture 4" descr="http://1.bp.blogspot.com/_GiBFhWiedys/TVFpdZqa-jI/AAAAAAAABQA/jTnJ1FKvCJQ/s1600/sxoleio2010-fatsoules04.JPG"/>
          <p:cNvPicPr>
            <a:picLocks noChangeAspect="1" noChangeArrowheads="1"/>
          </p:cNvPicPr>
          <p:nvPr/>
        </p:nvPicPr>
        <p:blipFill>
          <a:blip r:embed="rId3" cstate="print"/>
          <a:srcRect/>
          <a:stretch>
            <a:fillRect/>
          </a:stretch>
        </p:blipFill>
        <p:spPr bwMode="auto">
          <a:xfrm rot="19968070">
            <a:off x="2031325" y="2459961"/>
            <a:ext cx="1828800" cy="18288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6628"/>
                                        </p:tgtEl>
                                        <p:attrNameLst>
                                          <p:attrName>style.visibility</p:attrName>
                                        </p:attrNameLst>
                                      </p:cBhvr>
                                      <p:to>
                                        <p:strVal val="visible"/>
                                      </p:to>
                                    </p:set>
                                    <p:animEffect transition="in" filter="fade">
                                      <p:cBhvr>
                                        <p:cTn id="15" dur="800" decel="100000"/>
                                        <p:tgtEl>
                                          <p:spTgt spid="26628"/>
                                        </p:tgtEl>
                                      </p:cBhvr>
                                    </p:animEffect>
                                    <p:anim calcmode="lin" valueType="num">
                                      <p:cBhvr>
                                        <p:cTn id="16" dur="800" decel="100000" fill="hold"/>
                                        <p:tgtEl>
                                          <p:spTgt spid="26628"/>
                                        </p:tgtEl>
                                        <p:attrNameLst>
                                          <p:attrName>style.rotation</p:attrName>
                                        </p:attrNameLst>
                                      </p:cBhvr>
                                      <p:tavLst>
                                        <p:tav tm="0">
                                          <p:val>
                                            <p:fltVal val="-90"/>
                                          </p:val>
                                        </p:tav>
                                        <p:tav tm="100000">
                                          <p:val>
                                            <p:fltVal val="0"/>
                                          </p:val>
                                        </p:tav>
                                      </p:tavLst>
                                    </p:anim>
                                    <p:anim calcmode="lin" valueType="num">
                                      <p:cBhvr>
                                        <p:cTn id="17" dur="800" decel="100000" fill="hold"/>
                                        <p:tgtEl>
                                          <p:spTgt spid="26628"/>
                                        </p:tgtEl>
                                        <p:attrNameLst>
                                          <p:attrName>ppt_x</p:attrName>
                                        </p:attrNameLst>
                                      </p:cBhvr>
                                      <p:tavLst>
                                        <p:tav tm="0">
                                          <p:val>
                                            <p:strVal val="#ppt_x+0.4"/>
                                          </p:val>
                                        </p:tav>
                                        <p:tav tm="100000">
                                          <p:val>
                                            <p:strVal val="#ppt_x-0.05"/>
                                          </p:val>
                                        </p:tav>
                                      </p:tavLst>
                                    </p:anim>
                                    <p:anim calcmode="lin" valueType="num">
                                      <p:cBhvr>
                                        <p:cTn id="18" dur="800" decel="100000" fill="hold"/>
                                        <p:tgtEl>
                                          <p:spTgt spid="2662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662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662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linds(horizontal)">
                                      <p:cBhvr>
                                        <p:cTn id="25" dur="500"/>
                                        <p:tgtEl>
                                          <p:spTgt spid="5">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6626"/>
                                        </p:tgtEl>
                                        <p:attrNameLst>
                                          <p:attrName>style.visibility</p:attrName>
                                        </p:attrNameLst>
                                      </p:cBhvr>
                                      <p:to>
                                        <p:strVal val="visible"/>
                                      </p:to>
                                    </p:set>
                                    <p:animEffect transition="in" filter="blinds(horizontal)">
                                      <p:cBhvr>
                                        <p:cTn id="28"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1166484"/>
          </a:xfrm>
        </p:spPr>
        <p:txBody>
          <a:bodyPr>
            <a:normAutofit fontScale="90000"/>
          </a:bodyPr>
          <a:lstStyle/>
          <a:p>
            <a:r>
              <a:rPr lang="el-GR" b="1" dirty="0" smtClean="0">
                <a:solidFill>
                  <a:schemeClr val="bg1"/>
                </a:solidFill>
                <a:effectLst/>
              </a:rPr>
              <a:t>Οι άνθρωποι με χιούμορ κερδίζουν!!!</a:t>
            </a:r>
            <a:r>
              <a:rPr lang="el-GR" b="1" dirty="0" smtClean="0">
                <a:solidFill>
                  <a:schemeClr val="bg1">
                    <a:lumMod val="50000"/>
                  </a:schemeClr>
                </a:solidFill>
              </a:rPr>
              <a:t/>
            </a:r>
            <a:br>
              <a:rPr lang="el-GR" b="1" dirty="0" smtClean="0">
                <a:solidFill>
                  <a:schemeClr val="bg1">
                    <a:lumMod val="50000"/>
                  </a:schemeClr>
                </a:solidFill>
              </a:rPr>
            </a:br>
            <a:endParaRPr lang="el-GR" b="1" dirty="0">
              <a:solidFill>
                <a:schemeClr val="bg1">
                  <a:lumMod val="50000"/>
                </a:schemeClr>
              </a:solidFill>
            </a:endParaRPr>
          </a:p>
        </p:txBody>
      </p:sp>
      <p:sp>
        <p:nvSpPr>
          <p:cNvPr id="3" name="2 - Θέση περιεχομένου"/>
          <p:cNvSpPr>
            <a:spLocks noGrp="1"/>
          </p:cNvSpPr>
          <p:nvPr>
            <p:ph idx="1"/>
          </p:nvPr>
        </p:nvSpPr>
        <p:spPr/>
        <p:txBody>
          <a:bodyPr>
            <a:normAutofit/>
          </a:bodyPr>
          <a:lstStyle/>
          <a:p>
            <a:pPr>
              <a:buNone/>
            </a:pPr>
            <a:r>
              <a:rPr lang="el-GR" sz="2400" b="1" dirty="0" smtClean="0">
                <a:solidFill>
                  <a:schemeClr val="bg1">
                    <a:lumMod val="50000"/>
                  </a:schemeClr>
                </a:solidFill>
              </a:rPr>
              <a:t>     Μερικοί άνθρωποι δεν συνειδητοποιούν πόσο σημαντικό είναι να έχει κανείς αίσθηση του </a:t>
            </a:r>
            <a:r>
              <a:rPr lang="el-GR" sz="2400" b="1" u="sng" dirty="0" smtClean="0">
                <a:solidFill>
                  <a:schemeClr val="bg1">
                    <a:lumMod val="50000"/>
                  </a:schemeClr>
                </a:solidFill>
              </a:rPr>
              <a:t>χιούμορ</a:t>
            </a:r>
            <a:r>
              <a:rPr lang="el-GR" sz="2400" b="1" dirty="0" smtClean="0">
                <a:solidFill>
                  <a:schemeClr val="bg1">
                    <a:lumMod val="50000"/>
                  </a:schemeClr>
                </a:solidFill>
              </a:rPr>
              <a:t>. Ένα άτομο με αίσθηση του χιούμορ είναι συνήθως ένας από τους πιο περιζήτητους ανθρώπους σε μια παρέα.</a:t>
            </a:r>
            <a:endParaRPr lang="el-GR" sz="2400" b="1" dirty="0">
              <a:solidFill>
                <a:schemeClr val="bg1">
                  <a:lumMod val="50000"/>
                </a:schemeClr>
              </a:solidFill>
            </a:endParaRPr>
          </a:p>
        </p:txBody>
      </p:sp>
      <p:pic>
        <p:nvPicPr>
          <p:cNvPr id="27650" name="Picture 2" descr="gelio-parea"/>
          <p:cNvPicPr>
            <a:picLocks noChangeAspect="1" noChangeArrowheads="1"/>
          </p:cNvPicPr>
          <p:nvPr/>
        </p:nvPicPr>
        <p:blipFill>
          <a:blip r:embed="rId2" cstate="print"/>
          <a:srcRect/>
          <a:stretch>
            <a:fillRect/>
          </a:stretch>
        </p:blipFill>
        <p:spPr bwMode="auto">
          <a:xfrm rot="837461">
            <a:off x="5028622" y="4051417"/>
            <a:ext cx="3429024" cy="242889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1000"/>
                                        <p:tgtEl>
                                          <p:spTgt spid="3">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27650"/>
                                        </p:tgtEl>
                                        <p:attrNameLst>
                                          <p:attrName>style.visibility</p:attrName>
                                        </p:attrNameLst>
                                      </p:cBhvr>
                                      <p:to>
                                        <p:strVal val="visible"/>
                                      </p:to>
                                    </p:set>
                                    <p:animEffect transition="in" filter="diamond(in)">
                                      <p:cBhvr>
                                        <p:cTn id="18"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t>Έρωτας και χιούμορ!!!</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357298"/>
            <a:ext cx="8229600" cy="5097510"/>
          </a:xfrm>
        </p:spPr>
        <p:txBody>
          <a:bodyPr/>
          <a:lstStyle/>
          <a:p>
            <a:pPr>
              <a:buNone/>
            </a:pPr>
            <a:r>
              <a:rPr lang="el-GR" b="1" dirty="0" smtClean="0">
                <a:solidFill>
                  <a:schemeClr val="bg1">
                    <a:lumMod val="50000"/>
                  </a:schemeClr>
                </a:solidFill>
              </a:rPr>
              <a:t>   Το χιούμορ μας φέρνει πιο κοντά… γενικότερα. Ξέρουμε ήδη ότι το γέλιο κάνει καλό στην υγεία, αλλά φαίνεται ότι κάνει καλό και στον </a:t>
            </a:r>
            <a:r>
              <a:rPr lang="el-GR" b="1" u="sng" dirty="0" smtClean="0">
                <a:solidFill>
                  <a:schemeClr val="bg1">
                    <a:lumMod val="50000"/>
                  </a:schemeClr>
                </a:solidFill>
                <a:hlinkClick r:id="rId2" tooltip="ερωτας"/>
              </a:rPr>
              <a:t>έρωτα</a:t>
            </a:r>
            <a:r>
              <a:rPr lang="el-GR" b="1" dirty="0" smtClean="0">
                <a:solidFill>
                  <a:schemeClr val="bg1">
                    <a:lumMod val="50000"/>
                  </a:schemeClr>
                </a:solidFill>
              </a:rPr>
              <a:t>.</a:t>
            </a:r>
            <a:endParaRPr lang="el-GR" b="1" dirty="0">
              <a:solidFill>
                <a:schemeClr val="bg1">
                  <a:lumMod val="50000"/>
                </a:schemeClr>
              </a:solidFill>
            </a:endParaRPr>
          </a:p>
        </p:txBody>
      </p:sp>
      <p:pic>
        <p:nvPicPr>
          <p:cNvPr id="28674" name="Picture 2" descr="http://1.bp.blogspot.com/-FvHWq17PvEY/UOsSiE0wJBI/AAAAAAAA6KY/wOuflArmqPE/s320/zwdia-eutuxismena.jpg"/>
          <p:cNvPicPr>
            <a:picLocks noChangeAspect="1" noChangeArrowheads="1"/>
          </p:cNvPicPr>
          <p:nvPr/>
        </p:nvPicPr>
        <p:blipFill>
          <a:blip r:embed="rId3" cstate="print"/>
          <a:srcRect/>
          <a:stretch>
            <a:fillRect/>
          </a:stretch>
        </p:blipFill>
        <p:spPr bwMode="auto">
          <a:xfrm>
            <a:off x="2143108" y="3929065"/>
            <a:ext cx="4214842" cy="234673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par>
                                <p:cTn id="13" presetID="8" presetClass="entr" presetSubtype="16"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diamond(in)">
                                      <p:cBhvr>
                                        <p:cTn id="15" dur="2000"/>
                                        <p:tgtEl>
                                          <p:spTgt spid="28674"/>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29698" name="Picture 2" descr="http://www.nooz.gr/image.ashx?fid=610921"/>
          <p:cNvPicPr>
            <a:picLocks noChangeAspect="1" noChangeArrowheads="1"/>
          </p:cNvPicPr>
          <p:nvPr/>
        </p:nvPicPr>
        <p:blipFill>
          <a:blip r:embed="rId2" cstate="print"/>
          <a:srcRect/>
          <a:stretch>
            <a:fillRect/>
          </a:stretch>
        </p:blipFill>
        <p:spPr bwMode="auto">
          <a:xfrm>
            <a:off x="4429124" y="3643314"/>
            <a:ext cx="4714876" cy="3214686"/>
          </a:xfrm>
          <a:prstGeom prst="rect">
            <a:avLst/>
          </a:prstGeom>
          <a:noFill/>
        </p:spPr>
      </p:pic>
      <p:pic>
        <p:nvPicPr>
          <p:cNvPr id="29700" name="Picture 4" descr="http://i.stpl.gr/image.ashx?m=Fit&amp;f=L2ZpbGVzLzEvbmV3X2ltYWdlcy8yMDEyLTA4LTE2LzE0My8xMDU4MDc2MC5qcGc%3D&amp;t=634807129027102790&amp;w=581&amp;h=432"/>
          <p:cNvPicPr>
            <a:picLocks noChangeAspect="1" noChangeArrowheads="1"/>
          </p:cNvPicPr>
          <p:nvPr/>
        </p:nvPicPr>
        <p:blipFill>
          <a:blip r:embed="rId3" cstate="print"/>
          <a:srcRect/>
          <a:stretch>
            <a:fillRect/>
          </a:stretch>
        </p:blipFill>
        <p:spPr bwMode="auto">
          <a:xfrm>
            <a:off x="1" y="3500438"/>
            <a:ext cx="4515609" cy="3357562"/>
          </a:xfrm>
          <a:prstGeom prst="rect">
            <a:avLst/>
          </a:prstGeom>
          <a:noFill/>
        </p:spPr>
      </p:pic>
      <p:pic>
        <p:nvPicPr>
          <p:cNvPr id="29702" name="Picture 6" descr="http://3.bp.blogspot.com/_gY5ZTDH07-o/TALOMM5ADZI/AAAAAAAAkoU/S5BfgCdaCmM/s400/2.JPG"/>
          <p:cNvPicPr>
            <a:picLocks noChangeAspect="1" noChangeArrowheads="1"/>
          </p:cNvPicPr>
          <p:nvPr/>
        </p:nvPicPr>
        <p:blipFill>
          <a:blip r:embed="rId4" cstate="print"/>
          <a:srcRect/>
          <a:stretch>
            <a:fillRect/>
          </a:stretch>
        </p:blipFill>
        <p:spPr bwMode="auto">
          <a:xfrm>
            <a:off x="0" y="0"/>
            <a:ext cx="4500562" cy="3500438"/>
          </a:xfrm>
          <a:prstGeom prst="rect">
            <a:avLst/>
          </a:prstGeom>
          <a:noFill/>
        </p:spPr>
      </p:pic>
      <p:pic>
        <p:nvPicPr>
          <p:cNvPr id="29704" name="Picture 8" descr="http://www.queen.gr/media/k2/items/cache/7477f6093dd488f062542dd8ebf23516_M.jpg"/>
          <p:cNvPicPr>
            <a:picLocks noChangeAspect="1" noChangeArrowheads="1"/>
          </p:cNvPicPr>
          <p:nvPr/>
        </p:nvPicPr>
        <p:blipFill>
          <a:blip r:embed="rId5" cstate="print"/>
          <a:srcRect/>
          <a:stretch>
            <a:fillRect/>
          </a:stretch>
        </p:blipFill>
        <p:spPr bwMode="auto">
          <a:xfrm>
            <a:off x="4429124" y="-214338"/>
            <a:ext cx="4714876" cy="390354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checkerboard(across)">
                                      <p:cBhvr>
                                        <p:cTn id="7" dur="500"/>
                                        <p:tgtEl>
                                          <p:spTgt spid="2970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800" decel="100000"/>
                                        <p:tgtEl>
                                          <p:spTgt spid="29698"/>
                                        </p:tgtEl>
                                      </p:cBhvr>
                                    </p:animEffect>
                                    <p:anim calcmode="lin" valueType="num">
                                      <p:cBhvr>
                                        <p:cTn id="13" dur="800" decel="100000" fill="hold"/>
                                        <p:tgtEl>
                                          <p:spTgt spid="29698"/>
                                        </p:tgtEl>
                                        <p:attrNameLst>
                                          <p:attrName>style.rotation</p:attrName>
                                        </p:attrNameLst>
                                      </p:cBhvr>
                                      <p:tavLst>
                                        <p:tav tm="0">
                                          <p:val>
                                            <p:fltVal val="-90"/>
                                          </p:val>
                                        </p:tav>
                                        <p:tav tm="100000">
                                          <p:val>
                                            <p:fltVal val="0"/>
                                          </p:val>
                                        </p:tav>
                                      </p:tavLst>
                                    </p:anim>
                                    <p:anim calcmode="lin" valueType="num">
                                      <p:cBhvr>
                                        <p:cTn id="14" dur="800" decel="100000" fill="hold"/>
                                        <p:tgtEl>
                                          <p:spTgt spid="29698"/>
                                        </p:tgtEl>
                                        <p:attrNameLst>
                                          <p:attrName>ppt_x</p:attrName>
                                        </p:attrNameLst>
                                      </p:cBhvr>
                                      <p:tavLst>
                                        <p:tav tm="0">
                                          <p:val>
                                            <p:strVal val="#ppt_x+0.4"/>
                                          </p:val>
                                        </p:tav>
                                        <p:tav tm="100000">
                                          <p:val>
                                            <p:strVal val="#ppt_x-0.05"/>
                                          </p:val>
                                        </p:tav>
                                      </p:tavLst>
                                    </p:anim>
                                    <p:anim calcmode="lin" valueType="num">
                                      <p:cBhvr>
                                        <p:cTn id="15" dur="800" decel="100000" fill="hold"/>
                                        <p:tgtEl>
                                          <p:spTgt spid="2969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969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969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box(in)">
                                      <p:cBhvr>
                                        <p:cTn id="22" dur="2000"/>
                                        <p:tgtEl>
                                          <p:spTgt spid="2970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700"/>
                                        </p:tgtEl>
                                        <p:attrNameLst>
                                          <p:attrName>style.visibility</p:attrName>
                                        </p:attrNameLst>
                                      </p:cBhvr>
                                      <p:to>
                                        <p:strVal val="visible"/>
                                      </p:to>
                                    </p:set>
                                    <p:anim calcmode="lin" valueType="num">
                                      <p:cBhvr additive="base">
                                        <p:cTn id="27" dur="2000" fill="hold"/>
                                        <p:tgtEl>
                                          <p:spTgt spid="29700"/>
                                        </p:tgtEl>
                                        <p:attrNameLst>
                                          <p:attrName>ppt_x</p:attrName>
                                        </p:attrNameLst>
                                      </p:cBhvr>
                                      <p:tavLst>
                                        <p:tav tm="0">
                                          <p:val>
                                            <p:strVal val="#ppt_x"/>
                                          </p:val>
                                        </p:tav>
                                        <p:tav tm="100000">
                                          <p:val>
                                            <p:strVal val="#ppt_x"/>
                                          </p:val>
                                        </p:tav>
                                      </p:tavLst>
                                    </p:anim>
                                    <p:anim calcmode="lin" valueType="num">
                                      <p:cBhvr additive="base">
                                        <p:cTn id="28" dur="20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214290"/>
            <a:ext cx="8229600" cy="53204"/>
          </a:xfrm>
        </p:spPr>
        <p:txBody>
          <a:bodyPr>
            <a:normAutofit fontScale="90000"/>
          </a:bodyPr>
          <a:lstStyle/>
          <a:p>
            <a:endParaRPr lang="el-GR" dirty="0"/>
          </a:p>
        </p:txBody>
      </p:sp>
      <p:sp>
        <p:nvSpPr>
          <p:cNvPr id="3" name="2 - Θέση περιεχομένου"/>
          <p:cNvSpPr>
            <a:spLocks noGrp="1"/>
          </p:cNvSpPr>
          <p:nvPr>
            <p:ph idx="1"/>
          </p:nvPr>
        </p:nvSpPr>
        <p:spPr>
          <a:xfrm>
            <a:off x="457200" y="285728"/>
            <a:ext cx="8229600" cy="6169080"/>
          </a:xfrm>
        </p:spPr>
        <p:txBody>
          <a:bodyPr/>
          <a:lstStyle/>
          <a:p>
            <a:pPr>
              <a:buNone/>
            </a:pPr>
            <a:r>
              <a:rPr lang="el-GR" dirty="0" smtClean="0"/>
              <a:t>   </a:t>
            </a:r>
            <a:r>
              <a:rPr lang="el-GR" sz="2400" b="1" dirty="0" smtClean="0">
                <a:solidFill>
                  <a:schemeClr val="bg1">
                    <a:lumMod val="50000"/>
                  </a:schemeClr>
                </a:solidFill>
              </a:rPr>
              <a:t>Το ύφος που μπορεί να ταιριάζει περισσότερο σε μια ερωτική σχέση το ανακαλύπτει κανείς μόνος του με τον άνθρωπο του, ωστόσο το βέβαιο είναι ότι, τόσο στον έρωτα όσο και σε κάθε είδους σχέση, οι άνθρωποι χωρίς χιούμορ είναι πολύ λιγότερο ελκυστικοί.</a:t>
            </a:r>
            <a:endParaRPr lang="el-GR" b="1" dirty="0">
              <a:solidFill>
                <a:schemeClr val="bg1">
                  <a:lumMod val="50000"/>
                </a:schemeClr>
              </a:solidFill>
            </a:endParaRPr>
          </a:p>
        </p:txBody>
      </p:sp>
      <p:pic>
        <p:nvPicPr>
          <p:cNvPr id="30722" name="Picture 2" descr="http://t0.gstatic.com/images?q=tbn:ANd9GcRqgQ4YF4CSgODQUADUOp5Eoh7HREXQap_4l-wKonHFcCCKs8u5"/>
          <p:cNvPicPr>
            <a:picLocks noChangeAspect="1" noChangeArrowheads="1"/>
          </p:cNvPicPr>
          <p:nvPr/>
        </p:nvPicPr>
        <p:blipFill>
          <a:blip r:embed="rId2" cstate="print"/>
          <a:srcRect/>
          <a:stretch>
            <a:fillRect/>
          </a:stretch>
        </p:blipFill>
        <p:spPr bwMode="auto">
          <a:xfrm rot="756458">
            <a:off x="2285984" y="3643314"/>
            <a:ext cx="4071966" cy="2214578"/>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45719"/>
          </a:xfrm>
        </p:spPr>
        <p:txBody>
          <a:bodyPr>
            <a:normAutofit fontScale="90000"/>
          </a:bodyPr>
          <a:lstStyle/>
          <a:p>
            <a:endParaRPr lang="el-GR" dirty="0"/>
          </a:p>
        </p:txBody>
      </p:sp>
      <p:sp>
        <p:nvSpPr>
          <p:cNvPr id="3" name="2 - Θέση περιεχομένου"/>
          <p:cNvSpPr>
            <a:spLocks noGrp="1"/>
          </p:cNvSpPr>
          <p:nvPr>
            <p:ph idx="1"/>
          </p:nvPr>
        </p:nvSpPr>
        <p:spPr>
          <a:xfrm>
            <a:off x="457200" y="1000108"/>
            <a:ext cx="8229600" cy="6286544"/>
          </a:xfrm>
        </p:spPr>
        <p:txBody>
          <a:bodyPr>
            <a:normAutofit/>
          </a:bodyPr>
          <a:lstStyle/>
          <a:p>
            <a:pPr>
              <a:buNone/>
            </a:pPr>
            <a:r>
              <a:rPr lang="el-GR" sz="2800" b="1" dirty="0" smtClean="0">
                <a:solidFill>
                  <a:schemeClr val="bg1">
                    <a:lumMod val="50000"/>
                  </a:schemeClr>
                </a:solidFill>
              </a:rPr>
              <a:t>  </a:t>
            </a:r>
          </a:p>
          <a:p>
            <a:pPr>
              <a:buNone/>
            </a:pPr>
            <a:r>
              <a:rPr lang="el-GR" sz="2800" b="1" dirty="0" smtClean="0">
                <a:solidFill>
                  <a:schemeClr val="bg1">
                    <a:lumMod val="50000"/>
                  </a:schemeClr>
                </a:solidFill>
              </a:rPr>
              <a:t>    Τελικά κάθε άνθρωπος ανεξάρτητα από την ηλικία του ,τη γλώσσα  την οποία μιλάει, τη χώρα από όπου κατάγεται </a:t>
            </a:r>
          </a:p>
          <a:p>
            <a:pPr>
              <a:buNone/>
            </a:pPr>
            <a:endParaRPr lang="el-GR" sz="2800" b="1" dirty="0" smtClean="0">
              <a:solidFill>
                <a:schemeClr val="bg1">
                  <a:lumMod val="50000"/>
                </a:schemeClr>
              </a:solidFill>
            </a:endParaRPr>
          </a:p>
          <a:p>
            <a:pPr>
              <a:buNone/>
            </a:pPr>
            <a:r>
              <a:rPr lang="el-GR" sz="2800" b="1" i="1" dirty="0" smtClean="0"/>
              <a:t>                           ΟΛΟΙ </a:t>
            </a:r>
          </a:p>
          <a:p>
            <a:pPr>
              <a:buNone/>
            </a:pPr>
            <a:r>
              <a:rPr lang="el-GR" sz="2800" b="1" i="1" dirty="0" smtClean="0"/>
              <a:t>                  Έχουμε ένα κοινό! </a:t>
            </a:r>
          </a:p>
          <a:p>
            <a:pPr>
              <a:buNone/>
            </a:pPr>
            <a:r>
              <a:rPr lang="el-GR" sz="2800" b="1" i="1" dirty="0" smtClean="0"/>
              <a:t>   </a:t>
            </a:r>
          </a:p>
          <a:p>
            <a:pPr>
              <a:buNone/>
            </a:pPr>
            <a:r>
              <a:rPr lang="el-GR" sz="2800" b="1" i="1" dirty="0" smtClean="0"/>
              <a:t>    </a:t>
            </a:r>
            <a:r>
              <a:rPr lang="el-GR" sz="2800" b="1" i="1" dirty="0" smtClean="0">
                <a:solidFill>
                  <a:schemeClr val="bg1">
                    <a:lumMod val="50000"/>
                  </a:schemeClr>
                </a:solidFill>
              </a:rPr>
              <a:t>Και αυτό είναι η ανάγκη να γελάμε με την καρδιά μας!!!</a:t>
            </a:r>
            <a:endParaRPr lang="el-GR" sz="2800" b="1" i="1" dirty="0">
              <a:solidFill>
                <a:schemeClr val="bg1">
                  <a:lumMod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1" end="1"/>
                                            </p:txEl>
                                          </p:spTgt>
                                        </p:tgtEl>
                                        <p:attrNameLst>
                                          <p:attrName>ppt_w</p:attrName>
                                        </p:attrNameLst>
                                      </p:cBhvr>
                                    </p:anim>
                                    <p:anim by="(#ppt_w*0.50)" calcmode="lin" valueType="num">
                                      <p:cBhvr>
                                        <p:cTn id="8" dur="250" decel="50000" autoRev="1" fill="hold">
                                          <p:stCondLst>
                                            <p:cond delay="0"/>
                                          </p:stCondLst>
                                        </p:cTn>
                                        <p:tgtEl>
                                          <p:spTgt spid="3">
                                            <p:txEl>
                                              <p:pRg st="1" end="1"/>
                                            </p:txEl>
                                          </p:spTgt>
                                        </p:tgtEl>
                                        <p:attrNameLst>
                                          <p:attrName>ppt_x</p:attrName>
                                        </p:attrNameLst>
                                      </p:cBhvr>
                                    </p:anim>
                                    <p:anim from="(-#ppt_h/2)" to="(#ppt_y)" calcmode="lin" valueType="num">
                                      <p:cBhvr>
                                        <p:cTn id="9" dur="500" fill="hold">
                                          <p:stCondLst>
                                            <p:cond delay="0"/>
                                          </p:stCondLst>
                                        </p:cTn>
                                        <p:tgtEl>
                                          <p:spTgt spid="3">
                                            <p:txEl>
                                              <p:pRg st="1" end="1"/>
                                            </p:txEl>
                                          </p:spTgt>
                                        </p:tgtEl>
                                        <p:attrNameLst>
                                          <p:attrName>ppt_y</p:attrName>
                                        </p:attrNameLst>
                                      </p:cBhvr>
                                    </p:anim>
                                    <p:animRot by="21600000">
                                      <p:cBhvr>
                                        <p:cTn id="10" dur="500" fill="hold">
                                          <p:stCondLst>
                                            <p:cond delay="0"/>
                                          </p:stCondLst>
                                        </p:cTn>
                                        <p:tgtEl>
                                          <p:spTgt spid="3">
                                            <p:txEl>
                                              <p:pRg st="1" end="1"/>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3">
                                            <p:txEl>
                                              <p:pRg st="3" end="3"/>
                                            </p:txEl>
                                          </p:spTgt>
                                        </p:tgtEl>
                                        <p:attrNameLst>
                                          <p:attrName>style.visibility</p:attrName>
                                        </p:attrNameLst>
                                      </p:cBhvr>
                                      <p:to>
                                        <p:strVal val="visible"/>
                                      </p:to>
                                    </p:set>
                                    <p:anim by="(-#ppt_w*2)" calcmode="lin" valueType="num">
                                      <p:cBhvr rctx="PPT">
                                        <p:cTn id="13" dur="250" autoRev="1" fill="hold">
                                          <p:stCondLst>
                                            <p:cond delay="0"/>
                                          </p:stCondLst>
                                        </p:cTn>
                                        <p:tgtEl>
                                          <p:spTgt spid="3">
                                            <p:txEl>
                                              <p:pRg st="3" end="3"/>
                                            </p:txEl>
                                          </p:spTgt>
                                        </p:tgtEl>
                                        <p:attrNameLst>
                                          <p:attrName>ppt_w</p:attrName>
                                        </p:attrNameLst>
                                      </p:cBhvr>
                                    </p:anim>
                                    <p:anim by="(#ppt_w*0.50)" calcmode="lin" valueType="num">
                                      <p:cBhvr>
                                        <p:cTn id="14" dur="250" decel="50000" autoRev="1" fill="hold">
                                          <p:stCondLst>
                                            <p:cond delay="0"/>
                                          </p:stCondLst>
                                        </p:cTn>
                                        <p:tgtEl>
                                          <p:spTgt spid="3">
                                            <p:txEl>
                                              <p:pRg st="3" end="3"/>
                                            </p:txEl>
                                          </p:spTgt>
                                        </p:tgtEl>
                                        <p:attrNameLst>
                                          <p:attrName>ppt_x</p:attrName>
                                        </p:attrNameLst>
                                      </p:cBhvr>
                                    </p:anim>
                                    <p:anim from="(-#ppt_h/2)" to="(#ppt_y)" calcmode="lin" valueType="num">
                                      <p:cBhvr>
                                        <p:cTn id="15" dur="500" fill="hold">
                                          <p:stCondLst>
                                            <p:cond delay="0"/>
                                          </p:stCondLst>
                                        </p:cTn>
                                        <p:tgtEl>
                                          <p:spTgt spid="3">
                                            <p:txEl>
                                              <p:pRg st="3" end="3"/>
                                            </p:txEl>
                                          </p:spTgt>
                                        </p:tgtEl>
                                        <p:attrNameLst>
                                          <p:attrName>ppt_y</p:attrName>
                                        </p:attrNameLst>
                                      </p:cBhvr>
                                    </p:anim>
                                    <p:animRot by="21600000">
                                      <p:cBhvr>
                                        <p:cTn id="16" dur="500" fill="hold">
                                          <p:stCondLst>
                                            <p:cond delay="0"/>
                                          </p:stCondLst>
                                        </p:cTn>
                                        <p:tgtEl>
                                          <p:spTgt spid="3">
                                            <p:txEl>
                                              <p:pRg st="3" end="3"/>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3">
                                            <p:txEl>
                                              <p:pRg st="4" end="4"/>
                                            </p:txEl>
                                          </p:spTgt>
                                        </p:tgtEl>
                                        <p:attrNameLst>
                                          <p:attrName>style.visibility</p:attrName>
                                        </p:attrNameLst>
                                      </p:cBhvr>
                                      <p:to>
                                        <p:strVal val="visible"/>
                                      </p:to>
                                    </p:set>
                                    <p:anim by="(-#ppt_w*2)" calcmode="lin" valueType="num">
                                      <p:cBhvr rctx="PPT">
                                        <p:cTn id="19" dur="250" autoRev="1" fill="hold">
                                          <p:stCondLst>
                                            <p:cond delay="0"/>
                                          </p:stCondLst>
                                        </p:cTn>
                                        <p:tgtEl>
                                          <p:spTgt spid="3">
                                            <p:txEl>
                                              <p:pRg st="4" end="4"/>
                                            </p:txEl>
                                          </p:spTgt>
                                        </p:tgtEl>
                                        <p:attrNameLst>
                                          <p:attrName>ppt_w</p:attrName>
                                        </p:attrNameLst>
                                      </p:cBhvr>
                                    </p:anim>
                                    <p:anim by="(#ppt_w*0.50)" calcmode="lin" valueType="num">
                                      <p:cBhvr>
                                        <p:cTn id="20" dur="250" decel="50000" autoRev="1" fill="hold">
                                          <p:stCondLst>
                                            <p:cond delay="0"/>
                                          </p:stCondLst>
                                        </p:cTn>
                                        <p:tgtEl>
                                          <p:spTgt spid="3">
                                            <p:txEl>
                                              <p:pRg st="4" end="4"/>
                                            </p:txEl>
                                          </p:spTgt>
                                        </p:tgtEl>
                                        <p:attrNameLst>
                                          <p:attrName>ppt_x</p:attrName>
                                        </p:attrNameLst>
                                      </p:cBhvr>
                                    </p:anim>
                                    <p:anim from="(-#ppt_h/2)" to="(#ppt_y)" calcmode="lin" valueType="num">
                                      <p:cBhvr>
                                        <p:cTn id="21" dur="500" fill="hold">
                                          <p:stCondLst>
                                            <p:cond delay="0"/>
                                          </p:stCondLst>
                                        </p:cTn>
                                        <p:tgtEl>
                                          <p:spTgt spid="3">
                                            <p:txEl>
                                              <p:pRg st="4" end="4"/>
                                            </p:txEl>
                                          </p:spTgt>
                                        </p:tgtEl>
                                        <p:attrNameLst>
                                          <p:attrName>ppt_y</p:attrName>
                                        </p:attrNameLst>
                                      </p:cBhvr>
                                    </p:anim>
                                    <p:animRot by="21600000">
                                      <p:cBhvr>
                                        <p:cTn id="22" dur="500" fill="hold">
                                          <p:stCondLst>
                                            <p:cond delay="0"/>
                                          </p:stCondLst>
                                        </p:cTn>
                                        <p:tgtEl>
                                          <p:spTgt spid="3">
                                            <p:txEl>
                                              <p:pRg st="4" end="4"/>
                                            </p:txEl>
                                          </p:spTgt>
                                        </p:tgtEl>
                                        <p:attrNameLst>
                                          <p:attrName>r</p:attrName>
                                        </p:attrNameLst>
                                      </p:cBhvr>
                                    </p:animRot>
                                  </p:childTnLst>
                                </p:cTn>
                              </p:par>
                              <p:par>
                                <p:cTn id="23" presetID="56" presetClass="entr" presetSubtype="0" fill="hold" nodeType="withEffect">
                                  <p:stCondLst>
                                    <p:cond delay="0"/>
                                  </p:stCondLst>
                                  <p:iterate type="lt">
                                    <p:tmPct val="10000"/>
                                  </p:iterate>
                                  <p:childTnLst>
                                    <p:set>
                                      <p:cBhvr>
                                        <p:cTn id="24" dur="1" fill="hold">
                                          <p:stCondLst>
                                            <p:cond delay="0"/>
                                          </p:stCondLst>
                                        </p:cTn>
                                        <p:tgtEl>
                                          <p:spTgt spid="3">
                                            <p:txEl>
                                              <p:pRg st="5" end="5"/>
                                            </p:txEl>
                                          </p:spTgt>
                                        </p:tgtEl>
                                        <p:attrNameLst>
                                          <p:attrName>style.visibility</p:attrName>
                                        </p:attrNameLst>
                                      </p:cBhvr>
                                      <p:to>
                                        <p:strVal val="visible"/>
                                      </p:to>
                                    </p:set>
                                    <p:anim by="(-#ppt_w*2)" calcmode="lin" valueType="num">
                                      <p:cBhvr rctx="PPT">
                                        <p:cTn id="25" dur="250" autoRev="1" fill="hold">
                                          <p:stCondLst>
                                            <p:cond delay="0"/>
                                          </p:stCondLst>
                                        </p:cTn>
                                        <p:tgtEl>
                                          <p:spTgt spid="3">
                                            <p:txEl>
                                              <p:pRg st="5" end="5"/>
                                            </p:txEl>
                                          </p:spTgt>
                                        </p:tgtEl>
                                        <p:attrNameLst>
                                          <p:attrName>ppt_w</p:attrName>
                                        </p:attrNameLst>
                                      </p:cBhvr>
                                    </p:anim>
                                    <p:anim by="(#ppt_w*0.50)" calcmode="lin" valueType="num">
                                      <p:cBhvr>
                                        <p:cTn id="26" dur="250" decel="50000" autoRev="1" fill="hold">
                                          <p:stCondLst>
                                            <p:cond delay="0"/>
                                          </p:stCondLst>
                                        </p:cTn>
                                        <p:tgtEl>
                                          <p:spTgt spid="3">
                                            <p:txEl>
                                              <p:pRg st="5" end="5"/>
                                            </p:txEl>
                                          </p:spTgt>
                                        </p:tgtEl>
                                        <p:attrNameLst>
                                          <p:attrName>ppt_x</p:attrName>
                                        </p:attrNameLst>
                                      </p:cBhvr>
                                    </p:anim>
                                    <p:anim from="(-#ppt_h/2)" to="(#ppt_y)" calcmode="lin" valueType="num">
                                      <p:cBhvr>
                                        <p:cTn id="27" dur="500" fill="hold">
                                          <p:stCondLst>
                                            <p:cond delay="0"/>
                                          </p:stCondLst>
                                        </p:cTn>
                                        <p:tgtEl>
                                          <p:spTgt spid="3">
                                            <p:txEl>
                                              <p:pRg st="5" end="5"/>
                                            </p:txEl>
                                          </p:spTgt>
                                        </p:tgtEl>
                                        <p:attrNameLst>
                                          <p:attrName>ppt_y</p:attrName>
                                        </p:attrNameLst>
                                      </p:cBhvr>
                                    </p:anim>
                                    <p:animRot by="21600000">
                                      <p:cBhvr>
                                        <p:cTn id="28" dur="500" fill="hold">
                                          <p:stCondLst>
                                            <p:cond delay="0"/>
                                          </p:stCondLst>
                                        </p:cTn>
                                        <p:tgtEl>
                                          <p:spTgt spid="3">
                                            <p:txEl>
                                              <p:pRg st="5" end="5"/>
                                            </p:txEl>
                                          </p:spTgt>
                                        </p:tgtEl>
                                        <p:attrNameLst>
                                          <p:attrName>r</p:attrName>
                                        </p:attrNameLst>
                                      </p:cBhvr>
                                    </p:animRo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3">
                                            <p:txEl>
                                              <p:pRg st="6" end="6"/>
                                            </p:txEl>
                                          </p:spTgt>
                                        </p:tgtEl>
                                        <p:attrNameLst>
                                          <p:attrName>style.visibility</p:attrName>
                                        </p:attrNameLst>
                                      </p:cBhvr>
                                      <p:to>
                                        <p:strVal val="visible"/>
                                      </p:to>
                                    </p:set>
                                    <p:anim by="(-#ppt_w*2)" calcmode="lin" valueType="num">
                                      <p:cBhvr rctx="PPT">
                                        <p:cTn id="31" dur="250" autoRev="1" fill="hold">
                                          <p:stCondLst>
                                            <p:cond delay="0"/>
                                          </p:stCondLst>
                                        </p:cTn>
                                        <p:tgtEl>
                                          <p:spTgt spid="3">
                                            <p:txEl>
                                              <p:pRg st="6" end="6"/>
                                            </p:txEl>
                                          </p:spTgt>
                                        </p:tgtEl>
                                        <p:attrNameLst>
                                          <p:attrName>ppt_w</p:attrName>
                                        </p:attrNameLst>
                                      </p:cBhvr>
                                    </p:anim>
                                    <p:anim by="(#ppt_w*0.50)" calcmode="lin" valueType="num">
                                      <p:cBhvr>
                                        <p:cTn id="32" dur="250" decel="50000" autoRev="1" fill="hold">
                                          <p:stCondLst>
                                            <p:cond delay="0"/>
                                          </p:stCondLst>
                                        </p:cTn>
                                        <p:tgtEl>
                                          <p:spTgt spid="3">
                                            <p:txEl>
                                              <p:pRg st="6" end="6"/>
                                            </p:txEl>
                                          </p:spTgt>
                                        </p:tgtEl>
                                        <p:attrNameLst>
                                          <p:attrName>ppt_x</p:attrName>
                                        </p:attrNameLst>
                                      </p:cBhvr>
                                    </p:anim>
                                    <p:anim from="(-#ppt_h/2)" to="(#ppt_y)" calcmode="lin" valueType="num">
                                      <p:cBhvr>
                                        <p:cTn id="33" dur="500" fill="hold">
                                          <p:stCondLst>
                                            <p:cond delay="0"/>
                                          </p:stCondLst>
                                        </p:cTn>
                                        <p:tgtEl>
                                          <p:spTgt spid="3">
                                            <p:txEl>
                                              <p:pRg st="6" end="6"/>
                                            </p:txEl>
                                          </p:spTgt>
                                        </p:tgtEl>
                                        <p:attrNameLst>
                                          <p:attrName>ppt_y</p:attrName>
                                        </p:attrNameLst>
                                      </p:cBhvr>
                                    </p:anim>
                                    <p:animRot by="21600000">
                                      <p:cBhvr>
                                        <p:cTn id="34" dur="5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400" dirty="0" smtClean="0"/>
              <a:t>Τι είναι το γέλιο</a:t>
            </a:r>
            <a:r>
              <a:rPr lang="en-US" sz="4400" dirty="0" smtClean="0"/>
              <a:t>;</a:t>
            </a:r>
            <a:endParaRPr lang="el-GR" sz="4400" dirty="0"/>
          </a:p>
        </p:txBody>
      </p:sp>
      <p:sp>
        <p:nvSpPr>
          <p:cNvPr id="3" name="2 - Θέση περιεχομένου"/>
          <p:cNvSpPr>
            <a:spLocks noGrp="1"/>
          </p:cNvSpPr>
          <p:nvPr>
            <p:ph idx="1"/>
          </p:nvPr>
        </p:nvSpPr>
        <p:spPr/>
        <p:txBody>
          <a:bodyPr>
            <a:normAutofit/>
          </a:bodyPr>
          <a:lstStyle/>
          <a:p>
            <a:r>
              <a:rPr lang="el-GR" sz="2800" b="1" dirty="0" smtClean="0">
                <a:solidFill>
                  <a:schemeClr val="tx1">
                    <a:lumMod val="50000"/>
                  </a:schemeClr>
                </a:solidFill>
              </a:rPr>
              <a:t>αυθόρμητη ηχηρή έκφραση χαράς ή ευχαρίστησης, αντίδραση σε κάτι αστείο, η οποία παράγεται από γρήγορες κινήσεις του διαφράγματος και των κοιλιακών μυών.</a:t>
            </a:r>
            <a:endParaRPr lang="el-GR" sz="2800" b="1" dirty="0">
              <a:solidFill>
                <a:schemeClr val="tx1">
                  <a:lumMod val="50000"/>
                </a:schemeClr>
              </a:solidFill>
            </a:endParaRPr>
          </a:p>
        </p:txBody>
      </p:sp>
      <p:pic>
        <p:nvPicPr>
          <p:cNvPr id="14338" name="Picture 2" descr="http://rethemnosnews.gr/wp-content/uploads/2012/05/gelio_648038617.jpg"/>
          <p:cNvPicPr>
            <a:picLocks noChangeAspect="1" noChangeArrowheads="1"/>
          </p:cNvPicPr>
          <p:nvPr/>
        </p:nvPicPr>
        <p:blipFill>
          <a:blip r:embed="rId2" cstate="print"/>
          <a:srcRect/>
          <a:stretch>
            <a:fillRect/>
          </a:stretch>
        </p:blipFill>
        <p:spPr bwMode="auto">
          <a:xfrm>
            <a:off x="2143108" y="4000504"/>
            <a:ext cx="4095750" cy="228600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animEffect transition="in" filter="blinds(horizontal)">
                                      <p:cBhvr>
                                        <p:cTn id="15"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4" descr="http://db2.stb.s-msn.com/i/EE/AC8D6E7E48E821747F772D480A.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4.bp.blogspot.com/-zPHX2S9fhtI/Trpp4JqCTPI/AAAAAAAAAo4/SA_fNjuI8Sc/s1600/GELIO.png"/>
          <p:cNvPicPr>
            <a:picLocks noChangeAspect="1" noChangeArrowheads="1"/>
          </p:cNvPicPr>
          <p:nvPr/>
        </p:nvPicPr>
        <p:blipFill>
          <a:blip r:embed="rId2" cstate="print"/>
          <a:srcRect/>
          <a:stretch>
            <a:fillRect/>
          </a:stretch>
        </p:blipFill>
        <p:spPr bwMode="auto">
          <a:xfrm rot="1775974">
            <a:off x="5519884" y="3305314"/>
            <a:ext cx="2857500" cy="2857500"/>
          </a:xfrm>
          <a:prstGeom prst="rect">
            <a:avLst/>
          </a:prstGeom>
          <a:noFill/>
        </p:spPr>
      </p:pic>
      <p:sp>
        <p:nvSpPr>
          <p:cNvPr id="2" name="1 - Τίτλος"/>
          <p:cNvSpPr>
            <a:spLocks noGrp="1"/>
          </p:cNvSpPr>
          <p:nvPr>
            <p:ph type="title"/>
          </p:nvPr>
        </p:nvSpPr>
        <p:spPr/>
        <p:txBody>
          <a:bodyPr/>
          <a:lstStyle/>
          <a:p>
            <a:r>
              <a:rPr lang="el-GR" b="1" i="1" dirty="0" smtClean="0"/>
              <a:t>ΣΑΣ  ΕΥΧΑΡΙΣΤΟΥΜΕ  ΠΟΛΎ !!!</a:t>
            </a:r>
            <a:endParaRPr lang="el-GR" b="1" i="1" dirty="0"/>
          </a:p>
        </p:txBody>
      </p:sp>
      <p:sp>
        <p:nvSpPr>
          <p:cNvPr id="3" name="2 - Θέση περιεχομένου"/>
          <p:cNvSpPr>
            <a:spLocks noGrp="1"/>
          </p:cNvSpPr>
          <p:nvPr>
            <p:ph idx="1"/>
          </p:nvPr>
        </p:nvSpPr>
        <p:spPr/>
        <p:txBody>
          <a:bodyPr/>
          <a:lstStyle/>
          <a:p>
            <a:pPr>
              <a:buNone/>
            </a:pPr>
            <a:r>
              <a:rPr lang="en-US" b="1" i="1" dirty="0" smtClean="0">
                <a:solidFill>
                  <a:schemeClr val="bg1">
                    <a:lumMod val="50000"/>
                  </a:schemeClr>
                </a:solidFill>
              </a:rPr>
              <a:t>      </a:t>
            </a:r>
            <a:r>
              <a:rPr lang="el-GR" b="1" i="1" dirty="0" smtClean="0">
                <a:solidFill>
                  <a:schemeClr val="bg1">
                    <a:lumMod val="50000"/>
                  </a:schemeClr>
                </a:solidFill>
              </a:rPr>
              <a:t>     </a:t>
            </a:r>
            <a:r>
              <a:rPr lang="en-US" b="1" i="1" dirty="0" smtClean="0">
                <a:solidFill>
                  <a:schemeClr val="bg1">
                    <a:lumMod val="50000"/>
                  </a:schemeClr>
                </a:solidFill>
              </a:rPr>
              <a:t>  3</a:t>
            </a:r>
            <a:r>
              <a:rPr lang="el-GR" b="1" i="1" baseline="30000" dirty="0" smtClean="0">
                <a:solidFill>
                  <a:schemeClr val="bg1">
                    <a:lumMod val="50000"/>
                  </a:schemeClr>
                </a:solidFill>
              </a:rPr>
              <a:t>η</a:t>
            </a:r>
            <a:r>
              <a:rPr lang="el-GR" b="1" i="1" dirty="0" smtClean="0">
                <a:solidFill>
                  <a:schemeClr val="bg1">
                    <a:lumMod val="50000"/>
                  </a:schemeClr>
                </a:solidFill>
              </a:rPr>
              <a:t> ερευνητική ομάδα </a:t>
            </a:r>
            <a:r>
              <a:rPr lang="en-US" b="1" i="1" dirty="0" smtClean="0">
                <a:solidFill>
                  <a:schemeClr val="bg1">
                    <a:lumMod val="50000"/>
                  </a:schemeClr>
                </a:solidFill>
              </a:rPr>
              <a:t>:</a:t>
            </a:r>
            <a:endParaRPr lang="el-GR" b="1" i="1" dirty="0" smtClean="0">
              <a:solidFill>
                <a:schemeClr val="bg1">
                  <a:lumMod val="50000"/>
                </a:schemeClr>
              </a:solidFill>
            </a:endParaRPr>
          </a:p>
          <a:p>
            <a:pPr>
              <a:buNone/>
            </a:pPr>
            <a:r>
              <a:rPr lang="el-GR" b="1" i="1" dirty="0" smtClean="0">
                <a:solidFill>
                  <a:schemeClr val="bg1">
                    <a:lumMod val="50000"/>
                  </a:schemeClr>
                </a:solidFill>
              </a:rPr>
              <a:t>              </a:t>
            </a:r>
            <a:r>
              <a:rPr lang="el-GR" b="1" i="1" dirty="0" smtClean="0">
                <a:solidFill>
                  <a:srgbClr val="FF0066"/>
                </a:solidFill>
              </a:rPr>
              <a:t>Καρβουνίδου Ελένη</a:t>
            </a:r>
          </a:p>
          <a:p>
            <a:pPr>
              <a:buNone/>
            </a:pPr>
            <a:r>
              <a:rPr lang="el-GR" b="1" i="1" dirty="0" smtClean="0">
                <a:solidFill>
                  <a:srgbClr val="FF0066"/>
                </a:solidFill>
              </a:rPr>
              <a:t>              Κούση Μαρία</a:t>
            </a:r>
          </a:p>
          <a:p>
            <a:pPr>
              <a:buNone/>
            </a:pPr>
            <a:r>
              <a:rPr lang="el-GR" b="1" i="1" dirty="0" smtClean="0">
                <a:solidFill>
                  <a:srgbClr val="FF0066"/>
                </a:solidFill>
              </a:rPr>
              <a:t>              Κραβαρίτης Δημήτρης</a:t>
            </a:r>
          </a:p>
          <a:p>
            <a:pPr>
              <a:buNone/>
            </a:pPr>
            <a:r>
              <a:rPr lang="el-GR" b="1" i="1" dirty="0" smtClean="0">
                <a:solidFill>
                  <a:srgbClr val="FF0066"/>
                </a:solidFill>
              </a:rPr>
              <a:t>              Νικολάρη Μαριάννα</a:t>
            </a:r>
          </a:p>
          <a:p>
            <a:pPr>
              <a:buNone/>
            </a:pPr>
            <a:r>
              <a:rPr lang="el-GR" b="1" i="1" dirty="0" smtClean="0">
                <a:solidFill>
                  <a:srgbClr val="FF0066"/>
                </a:solidFill>
              </a:rPr>
              <a:t>             Παντελίδου Ευδοκία </a:t>
            </a:r>
          </a:p>
          <a:p>
            <a:pPr>
              <a:buNone/>
            </a:pPr>
            <a:r>
              <a:rPr lang="el-GR" b="1" i="1" dirty="0" smtClean="0">
                <a:solidFill>
                  <a:srgbClr val="FF0066"/>
                </a:solidFill>
              </a:rPr>
              <a:t>             Σάρρας Αλέξανδρος</a:t>
            </a:r>
            <a:endParaRPr lang="el-GR" b="1" i="1" dirty="0">
              <a:solidFill>
                <a:srgbClr val="FF0066"/>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8"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9" presetID="28"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23" presetID="28"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27" presetID="28"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5000" fill="hold"/>
                                        <p:tgtEl>
                                          <p:spTgt spid="3">
                                            <p:txEl>
                                              <p:pRg st="3" end="3"/>
                                            </p:txEl>
                                          </p:spTgt>
                                        </p:tgtEl>
                                        <p:attrNameLst>
                                          <p:attrName>ppt_y</p:attrName>
                                        </p:attrNameLst>
                                      </p:cBhvr>
                                      <p:tavLst>
                                        <p:tav tm="0">
                                          <p:val>
                                            <p:strVal val="#ppt_y+1"/>
                                          </p:val>
                                        </p:tav>
                                        <p:tav tm="100000">
                                          <p:val>
                                            <p:strVal val="#ppt_y-1"/>
                                          </p:val>
                                        </p:tav>
                                      </p:tavLst>
                                    </p:anim>
                                  </p:childTnLst>
                                </p:cTn>
                              </p:par>
                              <p:par>
                                <p:cTn id="31" presetID="28"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5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5000" fill="hold"/>
                                        <p:tgtEl>
                                          <p:spTgt spid="3">
                                            <p:txEl>
                                              <p:pRg st="4" end="4"/>
                                            </p:txEl>
                                          </p:spTgt>
                                        </p:tgtEl>
                                        <p:attrNameLst>
                                          <p:attrName>ppt_y</p:attrName>
                                        </p:attrNameLst>
                                      </p:cBhvr>
                                      <p:tavLst>
                                        <p:tav tm="0">
                                          <p:val>
                                            <p:strVal val="#ppt_y+1"/>
                                          </p:val>
                                        </p:tav>
                                        <p:tav tm="100000">
                                          <p:val>
                                            <p:strVal val="#ppt_y-1"/>
                                          </p:val>
                                        </p:tav>
                                      </p:tavLst>
                                    </p:anim>
                                  </p:childTnLst>
                                </p:cTn>
                              </p:par>
                              <p:par>
                                <p:cTn id="35" presetID="28"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5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5000" fill="hold"/>
                                        <p:tgtEl>
                                          <p:spTgt spid="3">
                                            <p:txEl>
                                              <p:pRg st="5" end="5"/>
                                            </p:txEl>
                                          </p:spTgt>
                                        </p:tgtEl>
                                        <p:attrNameLst>
                                          <p:attrName>ppt_y</p:attrName>
                                        </p:attrNameLst>
                                      </p:cBhvr>
                                      <p:tavLst>
                                        <p:tav tm="0">
                                          <p:val>
                                            <p:strVal val="#ppt_y+1"/>
                                          </p:val>
                                        </p:tav>
                                        <p:tav tm="100000">
                                          <p:val>
                                            <p:strVal val="#ppt_y-1"/>
                                          </p:val>
                                        </p:tav>
                                      </p:tavLst>
                                    </p:anim>
                                  </p:childTnLst>
                                </p:cTn>
                              </p:par>
                              <p:par>
                                <p:cTn id="39" presetID="28"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5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5000" fill="hold"/>
                                        <p:tgtEl>
                                          <p:spTgt spid="3">
                                            <p:txEl>
                                              <p:pRg st="6" end="6"/>
                                            </p:txEl>
                                          </p:spTgt>
                                        </p:tgtEl>
                                        <p:attrNameLst>
                                          <p:attrName>ppt_y</p:attrName>
                                        </p:attrNameLst>
                                      </p:cBhvr>
                                      <p:tavLst>
                                        <p:tav tm="0">
                                          <p:val>
                                            <p:strVal val="#ppt_y+1"/>
                                          </p:val>
                                        </p:tav>
                                        <p:tav tm="100000">
                                          <p:val>
                                            <p:strVal val="#ppt_y-1"/>
                                          </p:val>
                                        </p:tav>
                                      </p:tavLst>
                                    </p:anim>
                                  </p:childTnLst>
                                </p:cTn>
                              </p:par>
                            </p:childTnLst>
                          </p:cTn>
                        </p:par>
                      </p:childTnLst>
                    </p:cTn>
                  </p:par>
                  <p:par>
                    <p:cTn id="43" fill="hold">
                      <p:stCondLst>
                        <p:cond delay="indefinite"/>
                      </p:stCondLst>
                      <p:childTnLst>
                        <p:par>
                          <p:cTn id="44" fill="hold">
                            <p:stCondLst>
                              <p:cond delay="0"/>
                            </p:stCondLst>
                            <p:childTnLst>
                              <p:par>
                                <p:cTn id="45" presetID="28"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5000" fill="hold"/>
                                        <p:tgtEl>
                                          <p:spTgt spid="2"/>
                                        </p:tgtEl>
                                        <p:attrNameLst>
                                          <p:attrName>ppt_x</p:attrName>
                                        </p:attrNameLst>
                                      </p:cBhvr>
                                      <p:tavLst>
                                        <p:tav tm="0">
                                          <p:val>
                                            <p:strVal val="#ppt_x"/>
                                          </p:val>
                                        </p:tav>
                                        <p:tav tm="100000">
                                          <p:val>
                                            <p:strVal val="#ppt_x"/>
                                          </p:val>
                                        </p:tav>
                                      </p:tavLst>
                                    </p:anim>
                                    <p:anim calcmode="lin" valueType="num">
                                      <p:cBhvr>
                                        <p:cTn id="4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Τι είναι το χιούμορ</a:t>
            </a:r>
            <a:r>
              <a:rPr lang="en-US" b="1" dirty="0" smtClean="0"/>
              <a:t>;</a:t>
            </a:r>
            <a:endParaRPr lang="el-GR" b="1" dirty="0"/>
          </a:p>
        </p:txBody>
      </p:sp>
      <p:sp>
        <p:nvSpPr>
          <p:cNvPr id="3" name="2 - Θέση περιεχομένου"/>
          <p:cNvSpPr>
            <a:spLocks noGrp="1"/>
          </p:cNvSpPr>
          <p:nvPr>
            <p:ph idx="1"/>
          </p:nvPr>
        </p:nvSpPr>
        <p:spPr>
          <a:xfrm>
            <a:off x="457200" y="1500174"/>
            <a:ext cx="8229600" cy="4143404"/>
          </a:xfrm>
        </p:spPr>
        <p:txBody>
          <a:bodyPr>
            <a:normAutofit/>
          </a:bodyPr>
          <a:lstStyle/>
          <a:p>
            <a:r>
              <a:rPr lang="el-GR" sz="2400" b="1" dirty="0" smtClean="0">
                <a:solidFill>
                  <a:schemeClr val="tx1">
                    <a:lumMod val="50000"/>
                  </a:schemeClr>
                </a:solidFill>
              </a:rPr>
              <a:t>Το χιούμορ είναι μια συναισθηματική ικανότητα και ένα παιχνίδι του μυαλού, που μας επιτρέπει να δούμε τα πράγματα από μια άλλη οπτική γωνία, δίνοντας μας τη δυνατότητα να αντιμετωπίσουμε πολλές καταστάσεις με έναν εντελώς διαφορετικό τρόπο.</a:t>
            </a:r>
            <a:endParaRPr lang="el-GR" sz="2400" b="1" dirty="0">
              <a:solidFill>
                <a:schemeClr val="tx1">
                  <a:lumMod val="50000"/>
                </a:schemeClr>
              </a:solidFill>
            </a:endParaRPr>
          </a:p>
        </p:txBody>
      </p:sp>
      <p:pic>
        <p:nvPicPr>
          <p:cNvPr id="15362" name="Picture 2" descr="http://www.anekdota-asteia.gr/wp-content/uploads/2011/12/gelio-kai-anekdota.jpg"/>
          <p:cNvPicPr>
            <a:picLocks noChangeAspect="1" noChangeArrowheads="1"/>
          </p:cNvPicPr>
          <p:nvPr/>
        </p:nvPicPr>
        <p:blipFill>
          <a:blip r:embed="rId2" cstate="print"/>
          <a:srcRect/>
          <a:stretch>
            <a:fillRect/>
          </a:stretch>
        </p:blipFill>
        <p:spPr bwMode="auto">
          <a:xfrm rot="1569539">
            <a:off x="4328163" y="4604456"/>
            <a:ext cx="3524232" cy="198117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1000"/>
                                        <p:tgtEl>
                                          <p:spTgt spid="15362"/>
                                        </p:tgtEl>
                                      </p:cBhvr>
                                    </p:animEffect>
                                    <p:anim calcmode="lin" valueType="num">
                                      <p:cBhvr>
                                        <p:cTn id="19" dur="1000" fill="hold"/>
                                        <p:tgtEl>
                                          <p:spTgt spid="15362"/>
                                        </p:tgtEl>
                                        <p:attrNameLst>
                                          <p:attrName>ppt_x</p:attrName>
                                        </p:attrNameLst>
                                      </p:cBhvr>
                                      <p:tavLst>
                                        <p:tav tm="0">
                                          <p:val>
                                            <p:strVal val="#ppt_x"/>
                                          </p:val>
                                        </p:tav>
                                        <p:tav tm="100000">
                                          <p:val>
                                            <p:strVal val="#ppt_x"/>
                                          </p:val>
                                        </p:tav>
                                      </p:tavLst>
                                    </p:anim>
                                    <p:anim calcmode="lin" valueType="num">
                                      <p:cBhvr>
                                        <p:cTn id="20" dur="900" decel="100000" fill="hold"/>
                                        <p:tgtEl>
                                          <p:spTgt spid="1536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3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714380"/>
          </a:xfrm>
        </p:spPr>
        <p:txBody>
          <a:bodyPr>
            <a:normAutofit fontScale="90000"/>
          </a:bodyPr>
          <a:lstStyle/>
          <a:p>
            <a:r>
              <a:rPr lang="el-GR" b="1" i="1" dirty="0" smtClean="0"/>
              <a:t>Τι προσφέρει το χιούμορ και το γέλιο;</a:t>
            </a:r>
            <a:br>
              <a:rPr lang="el-GR" b="1" i="1" dirty="0" smtClean="0"/>
            </a:br>
            <a:endParaRPr lang="el-GR" b="1" i="1" dirty="0"/>
          </a:p>
        </p:txBody>
      </p:sp>
      <p:sp>
        <p:nvSpPr>
          <p:cNvPr id="3" name="2 - Θέση περιεχομένου"/>
          <p:cNvSpPr>
            <a:spLocks noGrp="1"/>
          </p:cNvSpPr>
          <p:nvPr>
            <p:ph idx="1"/>
          </p:nvPr>
        </p:nvSpPr>
        <p:spPr>
          <a:xfrm>
            <a:off x="357158" y="1428736"/>
            <a:ext cx="8329642" cy="5026072"/>
          </a:xfrm>
        </p:spPr>
        <p:txBody>
          <a:bodyPr>
            <a:normAutofit/>
          </a:bodyPr>
          <a:lstStyle/>
          <a:p>
            <a:pPr>
              <a:buNone/>
            </a:pPr>
            <a:r>
              <a:rPr lang="el-GR" sz="2400" b="1" dirty="0" smtClean="0">
                <a:solidFill>
                  <a:schemeClr val="bg1">
                    <a:lumMod val="50000"/>
                  </a:schemeClr>
                </a:solidFill>
              </a:rPr>
              <a:t>    Τα αστεία και τα ανέκδοτα δημιουργούν γέλιο και σας κάνουν να ξεχάσετε όλη την πίεση από τις δουλειές και την καθημερινότητα της ζωής.</a:t>
            </a:r>
            <a:endParaRPr lang="el-GR" sz="2400" b="1" dirty="0">
              <a:solidFill>
                <a:schemeClr val="bg1">
                  <a:lumMod val="50000"/>
                </a:schemeClr>
              </a:solidFill>
            </a:endParaRPr>
          </a:p>
        </p:txBody>
      </p:sp>
      <p:pic>
        <p:nvPicPr>
          <p:cNvPr id="16386" name="Picture 2" descr="gelio kai humor"/>
          <p:cNvPicPr>
            <a:picLocks noChangeAspect="1" noChangeArrowheads="1"/>
          </p:cNvPicPr>
          <p:nvPr/>
        </p:nvPicPr>
        <p:blipFill>
          <a:blip r:embed="rId2" cstate="print"/>
          <a:srcRect/>
          <a:stretch>
            <a:fillRect/>
          </a:stretch>
        </p:blipFill>
        <p:spPr bwMode="auto">
          <a:xfrm>
            <a:off x="2643174" y="2786058"/>
            <a:ext cx="3429024" cy="1947855"/>
          </a:xfrm>
          <a:prstGeom prst="rect">
            <a:avLst/>
          </a:prstGeom>
          <a:noFill/>
        </p:spPr>
      </p:pic>
      <p:sp>
        <p:nvSpPr>
          <p:cNvPr id="5" name="4 - Ορθογώνιο"/>
          <p:cNvSpPr/>
          <p:nvPr/>
        </p:nvSpPr>
        <p:spPr>
          <a:xfrm>
            <a:off x="714348" y="5072074"/>
            <a:ext cx="8001056" cy="830997"/>
          </a:xfrm>
          <a:prstGeom prst="rect">
            <a:avLst/>
          </a:prstGeom>
        </p:spPr>
        <p:txBody>
          <a:bodyPr wrap="square">
            <a:spAutoFit/>
          </a:bodyPr>
          <a:lstStyle/>
          <a:p>
            <a:r>
              <a:rPr lang="el-GR" sz="2400" b="1" dirty="0" smtClean="0">
                <a:solidFill>
                  <a:schemeClr val="bg1">
                    <a:lumMod val="50000"/>
                  </a:schemeClr>
                </a:solidFill>
              </a:rPr>
              <a:t>Το γέλιο διαλύει, το θυμό, την ενόχληση, το άγχος και        την κατάθλιψη</a:t>
            </a:r>
            <a:r>
              <a:rPr lang="el-GR" dirty="0" smtClean="0"/>
              <a:t>.</a:t>
            </a:r>
            <a:endParaRPr lang="el-GR"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Effect transition="in" filter="fade">
                                      <p:cBhvr>
                                        <p:cTn id="15" dur="800" decel="100000"/>
                                        <p:tgtEl>
                                          <p:spTgt spid="16386"/>
                                        </p:tgtEl>
                                      </p:cBhvr>
                                    </p:animEffect>
                                    <p:anim calcmode="lin" valueType="num">
                                      <p:cBhvr>
                                        <p:cTn id="16" dur="800" decel="100000" fill="hold"/>
                                        <p:tgtEl>
                                          <p:spTgt spid="16386"/>
                                        </p:tgtEl>
                                        <p:attrNameLst>
                                          <p:attrName>style.rotation</p:attrName>
                                        </p:attrNameLst>
                                      </p:cBhvr>
                                      <p:tavLst>
                                        <p:tav tm="0">
                                          <p:val>
                                            <p:fltVal val="-90"/>
                                          </p:val>
                                        </p:tav>
                                        <p:tav tm="100000">
                                          <p:val>
                                            <p:fltVal val="0"/>
                                          </p:val>
                                        </p:tav>
                                      </p:tavLst>
                                    </p:anim>
                                    <p:anim calcmode="lin" valueType="num">
                                      <p:cBhvr>
                                        <p:cTn id="17" dur="800" decel="100000" fill="hold"/>
                                        <p:tgtEl>
                                          <p:spTgt spid="16386"/>
                                        </p:tgtEl>
                                        <p:attrNameLst>
                                          <p:attrName>ppt_x</p:attrName>
                                        </p:attrNameLst>
                                      </p:cBhvr>
                                      <p:tavLst>
                                        <p:tav tm="0">
                                          <p:val>
                                            <p:strVal val="#ppt_x+0.4"/>
                                          </p:val>
                                        </p:tav>
                                        <p:tav tm="100000">
                                          <p:val>
                                            <p:strVal val="#ppt_x-0.05"/>
                                          </p:val>
                                        </p:tav>
                                      </p:tavLst>
                                    </p:anim>
                                    <p:anim calcmode="lin" valueType="num">
                                      <p:cBhvr>
                                        <p:cTn id="18" dur="800" decel="100000" fill="hold"/>
                                        <p:tgtEl>
                                          <p:spTgt spid="1638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638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638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diamond(in)">
                                      <p:cBhvr>
                                        <p:cTn id="25" dur="2000"/>
                                        <p:tgtEl>
                                          <p:spTgt spid="3">
                                            <p:txEl>
                                              <p:pRg st="0" end="0"/>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diamond(in)">
                                      <p:cBhvr>
                                        <p:cTn id="2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0"/>
            <a:ext cx="8229600" cy="267494"/>
          </a:xfrm>
        </p:spPr>
        <p:txBody>
          <a:bodyPr>
            <a:normAutofit fontScale="90000"/>
          </a:bodyPr>
          <a:lstStyle/>
          <a:p>
            <a:endParaRPr lang="el-GR" dirty="0"/>
          </a:p>
        </p:txBody>
      </p:sp>
      <p:sp>
        <p:nvSpPr>
          <p:cNvPr id="3" name="2 - Θέση περιεχομένου"/>
          <p:cNvSpPr>
            <a:spLocks noGrp="1"/>
          </p:cNvSpPr>
          <p:nvPr>
            <p:ph idx="1"/>
          </p:nvPr>
        </p:nvSpPr>
        <p:spPr>
          <a:xfrm>
            <a:off x="457200" y="571480"/>
            <a:ext cx="8229600" cy="5883328"/>
          </a:xfrm>
        </p:spPr>
        <p:txBody>
          <a:bodyPr/>
          <a:lstStyle/>
          <a:p>
            <a:pPr>
              <a:buNone/>
            </a:pPr>
            <a:r>
              <a:rPr lang="el-GR" dirty="0" smtClean="0"/>
              <a:t>   </a:t>
            </a:r>
            <a:r>
              <a:rPr lang="el-GR" b="1" dirty="0" smtClean="0">
                <a:solidFill>
                  <a:schemeClr val="bg1">
                    <a:lumMod val="50000"/>
                  </a:schemeClr>
                </a:solidFill>
              </a:rPr>
              <a:t>Το γέλιο βοηθά στις διαφωνίες και τους κα</a:t>
            </a:r>
            <a:r>
              <a:rPr lang="el-GR" sz="3200" b="1" dirty="0" smtClean="0">
                <a:solidFill>
                  <a:schemeClr val="bg1">
                    <a:lumMod val="50000"/>
                  </a:schemeClr>
                </a:solidFill>
              </a:rPr>
              <a:t>βγάδες.</a:t>
            </a: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r>
              <a:rPr lang="el-GR" sz="2800" b="1" dirty="0" smtClean="0">
                <a:solidFill>
                  <a:schemeClr val="bg1">
                    <a:lumMod val="50000"/>
                  </a:schemeClr>
                </a:solidFill>
              </a:rPr>
              <a:t>   Ο αριθμός των φίλων αυξάνεται γρήγορα γιατί οι άνθρωποι αγαπούν τους ανθρώπους που τους κάνουν να γελούν. </a:t>
            </a:r>
            <a:endParaRPr lang="el-GR" sz="2800" b="1" dirty="0">
              <a:solidFill>
                <a:schemeClr val="bg1">
                  <a:lumMod val="50000"/>
                </a:schemeClr>
              </a:solidFill>
            </a:endParaRPr>
          </a:p>
        </p:txBody>
      </p:sp>
      <p:pic>
        <p:nvPicPr>
          <p:cNvPr id="20482" name="Picture 2" descr="http://2.bp.blogspot.com/-pJCYWGA2Upo/TgbS0WnMrTI/AAAAAAAABwA/uU-yIOmf3NQ/s1600/%25CE%25B3%25CE%25AD%25CE%25BB%25CE%25B9%25CE%25BF.png"/>
          <p:cNvPicPr>
            <a:picLocks noChangeAspect="1" noChangeArrowheads="1"/>
          </p:cNvPicPr>
          <p:nvPr/>
        </p:nvPicPr>
        <p:blipFill>
          <a:blip r:embed="rId2" cstate="print"/>
          <a:srcRect/>
          <a:stretch>
            <a:fillRect/>
          </a:stretch>
        </p:blipFill>
        <p:spPr bwMode="auto">
          <a:xfrm rot="224118">
            <a:off x="2482964" y="1975320"/>
            <a:ext cx="4442383" cy="2602545"/>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 calcmode="lin" valueType="num">
                                      <p:cBhvr additive="base">
                                        <p:cTn id="15" dur="500" fill="hold"/>
                                        <p:tgtEl>
                                          <p:spTgt spid="20482"/>
                                        </p:tgtEl>
                                        <p:attrNameLst>
                                          <p:attrName>ppt_x</p:attrName>
                                        </p:attrNameLst>
                                      </p:cBhvr>
                                      <p:tavLst>
                                        <p:tav tm="0">
                                          <p:val>
                                            <p:strVal val="#ppt_x"/>
                                          </p:val>
                                        </p:tav>
                                        <p:tav tm="100000">
                                          <p:val>
                                            <p:strVal val="#ppt_x"/>
                                          </p:val>
                                        </p:tav>
                                      </p:tavLst>
                                    </p:anim>
                                    <p:anim calcmode="lin" valueType="num">
                                      <p:cBhvr additive="base">
                                        <p:cTn id="16"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900" b="1" i="1" dirty="0" smtClean="0"/>
              <a:t>Τα είδη χιούμορ!!!</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1285860"/>
            <a:ext cx="8229600" cy="3714776"/>
          </a:xfrm>
        </p:spPr>
        <p:txBody>
          <a:bodyPr>
            <a:normAutofit/>
          </a:bodyPr>
          <a:lstStyle/>
          <a:p>
            <a:pPr>
              <a:buNone/>
            </a:pPr>
            <a:r>
              <a:rPr lang="el-GR" sz="2400" b="1" dirty="0" smtClean="0">
                <a:solidFill>
                  <a:schemeClr val="tx1">
                    <a:lumMod val="50000"/>
                  </a:schemeClr>
                </a:solidFill>
              </a:rPr>
              <a:t>    Μέχρι σήμερα δεν έχει γίνει σαφές πόσα είδη χιούμορ υπάρχουν. Οι μελετητές του χιούμορ και του γέλιου υποστηρίζουν ότι το χιούμορ μπορεί να είναι πολύ διαφορετικό από άνθρωπο σε άνθρωπο, γι αυτό και δεν γελούν όλοι με τα ίδια </a:t>
            </a:r>
            <a:r>
              <a:rPr lang="el-GR" sz="2400" b="1" u="sng" dirty="0" smtClean="0">
                <a:solidFill>
                  <a:schemeClr val="tx1">
                    <a:lumMod val="50000"/>
                  </a:schemeClr>
                </a:solidFill>
                <a:hlinkClick r:id="rId2"/>
              </a:rPr>
              <a:t>ανέκδοτα και αστεία</a:t>
            </a:r>
            <a:r>
              <a:rPr lang="el-GR" sz="2400" b="1" dirty="0" smtClean="0">
                <a:solidFill>
                  <a:schemeClr val="tx1">
                    <a:lumMod val="50000"/>
                  </a:schemeClr>
                </a:solidFill>
              </a:rPr>
              <a:t>.</a:t>
            </a:r>
            <a:endParaRPr lang="el-GR" sz="2400" b="1" dirty="0">
              <a:solidFill>
                <a:schemeClr val="tx1">
                  <a:lumMod val="50000"/>
                </a:schemeClr>
              </a:solidFill>
            </a:endParaRPr>
          </a:p>
        </p:txBody>
      </p:sp>
      <p:pic>
        <p:nvPicPr>
          <p:cNvPr id="17410" name="Picture 2" descr="http://4.bp.blogspot.com/-zPHX2S9fhtI/Trpp4JqCTPI/AAAAAAAAAo4/SA_fNjuI8Sc/s1600/GELIO.png"/>
          <p:cNvPicPr>
            <a:picLocks noChangeAspect="1" noChangeArrowheads="1"/>
          </p:cNvPicPr>
          <p:nvPr/>
        </p:nvPicPr>
        <p:blipFill>
          <a:blip r:embed="rId3" cstate="print"/>
          <a:srcRect/>
          <a:stretch>
            <a:fillRect/>
          </a:stretch>
        </p:blipFill>
        <p:spPr bwMode="auto">
          <a:xfrm rot="1775974">
            <a:off x="5162694" y="3481245"/>
            <a:ext cx="2857500" cy="28575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7410"/>
                                        </p:tgtEl>
                                        <p:attrNameLst>
                                          <p:attrName>style.visibility</p:attrName>
                                        </p:attrNameLst>
                                      </p:cBhvr>
                                      <p:to>
                                        <p:strVal val="visible"/>
                                      </p:to>
                                    </p:set>
                                    <p:animEffect transition="in" filter="fade">
                                      <p:cBhvr>
                                        <p:cTn id="15" dur="800" decel="100000"/>
                                        <p:tgtEl>
                                          <p:spTgt spid="17410"/>
                                        </p:tgtEl>
                                      </p:cBhvr>
                                    </p:animEffect>
                                    <p:anim calcmode="lin" valueType="num">
                                      <p:cBhvr>
                                        <p:cTn id="16" dur="800" decel="100000" fill="hold"/>
                                        <p:tgtEl>
                                          <p:spTgt spid="17410"/>
                                        </p:tgtEl>
                                        <p:attrNameLst>
                                          <p:attrName>style.rotation</p:attrName>
                                        </p:attrNameLst>
                                      </p:cBhvr>
                                      <p:tavLst>
                                        <p:tav tm="0">
                                          <p:val>
                                            <p:fltVal val="-90"/>
                                          </p:val>
                                        </p:tav>
                                        <p:tav tm="100000">
                                          <p:val>
                                            <p:fltVal val="0"/>
                                          </p:val>
                                        </p:tav>
                                      </p:tavLst>
                                    </p:anim>
                                    <p:anim calcmode="lin" valueType="num">
                                      <p:cBhvr>
                                        <p:cTn id="17" dur="800" decel="100000" fill="hold"/>
                                        <p:tgtEl>
                                          <p:spTgt spid="17410"/>
                                        </p:tgtEl>
                                        <p:attrNameLst>
                                          <p:attrName>ppt_x</p:attrName>
                                        </p:attrNameLst>
                                      </p:cBhvr>
                                      <p:tavLst>
                                        <p:tav tm="0">
                                          <p:val>
                                            <p:strVal val="#ppt_x+0.4"/>
                                          </p:val>
                                        </p:tav>
                                        <p:tav tm="100000">
                                          <p:val>
                                            <p:strVal val="#ppt_x-0.05"/>
                                          </p:val>
                                        </p:tav>
                                      </p:tavLst>
                                    </p:anim>
                                    <p:anim calcmode="lin" valueType="num">
                                      <p:cBhvr>
                                        <p:cTn id="18" dur="800" decel="100000" fill="hold"/>
                                        <p:tgtEl>
                                          <p:spTgt spid="174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74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7410"/>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diamond(in)">
                                      <p:cBhvr>
                                        <p:cTn id="2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H="1">
            <a:off x="8686800" y="1620806"/>
            <a:ext cx="100042" cy="45719"/>
          </a:xfrm>
        </p:spPr>
        <p:txBody>
          <a:bodyPr>
            <a:normAutofit fontScale="90000"/>
          </a:bodyPr>
          <a:lstStyle/>
          <a:p>
            <a:endParaRPr lang="el-GR" dirty="0"/>
          </a:p>
        </p:txBody>
      </p:sp>
      <p:sp>
        <p:nvSpPr>
          <p:cNvPr id="3" name="2 - Θέση περιεχομένου"/>
          <p:cNvSpPr>
            <a:spLocks noGrp="1"/>
          </p:cNvSpPr>
          <p:nvPr>
            <p:ph idx="1"/>
          </p:nvPr>
        </p:nvSpPr>
        <p:spPr>
          <a:xfrm>
            <a:off x="457200" y="428604"/>
            <a:ext cx="8229600" cy="6026204"/>
          </a:xfrm>
        </p:spPr>
        <p:txBody>
          <a:bodyPr/>
          <a:lstStyle/>
          <a:p>
            <a:pPr>
              <a:buNone/>
            </a:pPr>
            <a:r>
              <a:rPr lang="el-GR" b="1" i="1" dirty="0" smtClean="0">
                <a:solidFill>
                  <a:schemeClr val="tx1">
                    <a:lumMod val="50000"/>
                  </a:schemeClr>
                </a:solidFill>
              </a:rPr>
              <a:t>  </a:t>
            </a:r>
            <a:r>
              <a:rPr lang="el-GR" b="1" i="1" u="sng" dirty="0" smtClean="0">
                <a:solidFill>
                  <a:schemeClr val="tx1">
                    <a:lumMod val="50000"/>
                  </a:schemeClr>
                </a:solidFill>
              </a:rPr>
              <a:t> Έτσι το χιούμορ κάποιου μπορεί να είναι </a:t>
            </a:r>
            <a:r>
              <a:rPr lang="en-US" b="1" i="1" u="sng" dirty="0" smtClean="0">
                <a:solidFill>
                  <a:schemeClr val="tx1">
                    <a:lumMod val="50000"/>
                  </a:schemeClr>
                </a:solidFill>
              </a:rPr>
              <a:t>:</a:t>
            </a:r>
            <a:endParaRPr lang="el-GR" b="1" i="1" u="sng" dirty="0" smtClean="0">
              <a:solidFill>
                <a:schemeClr val="tx1">
                  <a:lumMod val="50000"/>
                </a:schemeClr>
              </a:solidFill>
            </a:endParaRPr>
          </a:p>
          <a:p>
            <a:pPr>
              <a:buNone/>
            </a:pPr>
            <a:r>
              <a:rPr lang="el-GR" b="1" dirty="0" smtClean="0">
                <a:solidFill>
                  <a:schemeClr val="tx1">
                    <a:lumMod val="50000"/>
                  </a:schemeClr>
                </a:solidFill>
              </a:rPr>
              <a:t>   1) </a:t>
            </a:r>
            <a:r>
              <a:rPr lang="el-GR" b="1" dirty="0" smtClean="0">
                <a:solidFill>
                  <a:schemeClr val="bg1"/>
                </a:solidFill>
              </a:rPr>
              <a:t>στεγνό και φλεγματικό</a:t>
            </a:r>
          </a:p>
          <a:p>
            <a:pPr>
              <a:buNone/>
            </a:pPr>
            <a:r>
              <a:rPr lang="el-GR" b="1" dirty="0" smtClean="0">
                <a:solidFill>
                  <a:schemeClr val="tx1">
                    <a:lumMod val="50000"/>
                  </a:schemeClr>
                </a:solidFill>
              </a:rPr>
              <a:t>   2) </a:t>
            </a:r>
            <a:r>
              <a:rPr lang="el-GR" b="1" dirty="0" smtClean="0">
                <a:solidFill>
                  <a:schemeClr val="bg1"/>
                </a:solidFill>
              </a:rPr>
              <a:t>σαρκαστικό</a:t>
            </a:r>
          </a:p>
          <a:p>
            <a:pPr>
              <a:buNone/>
            </a:pPr>
            <a:r>
              <a:rPr lang="el-GR" b="1" dirty="0" smtClean="0">
                <a:solidFill>
                  <a:schemeClr val="tx1">
                    <a:lumMod val="50000"/>
                  </a:schemeClr>
                </a:solidFill>
              </a:rPr>
              <a:t>   3) </a:t>
            </a:r>
            <a:r>
              <a:rPr lang="el-GR" b="1" dirty="0" smtClean="0">
                <a:solidFill>
                  <a:schemeClr val="bg1"/>
                </a:solidFill>
              </a:rPr>
              <a:t>βιτριολικό</a:t>
            </a:r>
          </a:p>
          <a:p>
            <a:pPr>
              <a:buNone/>
            </a:pPr>
            <a:r>
              <a:rPr lang="el-GR" b="1" dirty="0" smtClean="0">
                <a:solidFill>
                  <a:schemeClr val="tx1">
                    <a:lumMod val="50000"/>
                  </a:schemeClr>
                </a:solidFill>
              </a:rPr>
              <a:t>   4) </a:t>
            </a:r>
            <a:r>
              <a:rPr lang="el-GR" b="1" dirty="0" smtClean="0">
                <a:solidFill>
                  <a:schemeClr val="bg1"/>
                </a:solidFill>
              </a:rPr>
              <a:t>σατιρικό</a:t>
            </a:r>
          </a:p>
          <a:p>
            <a:pPr>
              <a:buNone/>
            </a:pPr>
            <a:r>
              <a:rPr lang="el-GR" b="1" dirty="0" smtClean="0">
                <a:solidFill>
                  <a:schemeClr val="tx1">
                    <a:lumMod val="50000"/>
                  </a:schemeClr>
                </a:solidFill>
              </a:rPr>
              <a:t>   5) </a:t>
            </a:r>
            <a:r>
              <a:rPr lang="el-GR" b="1" dirty="0" smtClean="0">
                <a:solidFill>
                  <a:schemeClr val="bg1"/>
                </a:solidFill>
              </a:rPr>
              <a:t>σουρεαλιστικό</a:t>
            </a:r>
          </a:p>
          <a:p>
            <a:pPr>
              <a:buNone/>
            </a:pPr>
            <a:r>
              <a:rPr lang="el-GR" b="1" dirty="0" smtClean="0">
                <a:solidFill>
                  <a:schemeClr val="tx1">
                    <a:lumMod val="50000"/>
                  </a:schemeClr>
                </a:solidFill>
              </a:rPr>
              <a:t>   6) </a:t>
            </a:r>
            <a:r>
              <a:rPr lang="el-GR" b="1" dirty="0" smtClean="0">
                <a:solidFill>
                  <a:schemeClr val="bg1"/>
                </a:solidFill>
              </a:rPr>
              <a:t>μαύρο χιούμορ</a:t>
            </a:r>
            <a:endParaRPr lang="el-GR" b="1" dirty="0">
              <a:solidFill>
                <a:schemeClr val="bg1"/>
              </a:solidFill>
            </a:endParaRPr>
          </a:p>
        </p:txBody>
      </p:sp>
      <p:pic>
        <p:nvPicPr>
          <p:cNvPr id="18434" name="Picture 2" descr="http://1.bp.blogspot.com/-Qg_db_Jniu8/TZiZLA5OnzI/AAAAAAAAFBg/EBd5znkssTM/s1600/gelio.jpg"/>
          <p:cNvPicPr>
            <a:picLocks noChangeAspect="1" noChangeArrowheads="1"/>
          </p:cNvPicPr>
          <p:nvPr/>
        </p:nvPicPr>
        <p:blipFill>
          <a:blip r:embed="rId2" cstate="print"/>
          <a:srcRect/>
          <a:stretch>
            <a:fillRect/>
          </a:stretch>
        </p:blipFill>
        <p:spPr bwMode="auto">
          <a:xfrm rot="2086245">
            <a:off x="5577746" y="3371601"/>
            <a:ext cx="2249775" cy="222727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par>
                                <p:cTn id="8" presetID="3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800" decel="100000"/>
                                        <p:tgtEl>
                                          <p:spTgt spid="18434"/>
                                        </p:tgtEl>
                                      </p:cBhvr>
                                    </p:animEffect>
                                    <p:anim calcmode="lin" valueType="num">
                                      <p:cBhvr>
                                        <p:cTn id="11" dur="800" decel="100000" fill="hold"/>
                                        <p:tgtEl>
                                          <p:spTgt spid="18434"/>
                                        </p:tgtEl>
                                        <p:attrNameLst>
                                          <p:attrName>style.rotation</p:attrName>
                                        </p:attrNameLst>
                                      </p:cBhvr>
                                      <p:tavLst>
                                        <p:tav tm="0">
                                          <p:val>
                                            <p:fltVal val="-90"/>
                                          </p:val>
                                        </p:tav>
                                        <p:tav tm="100000">
                                          <p:val>
                                            <p:fltVal val="0"/>
                                          </p:val>
                                        </p:tav>
                                      </p:tavLst>
                                    </p:anim>
                                    <p:anim calcmode="lin" valueType="num">
                                      <p:cBhvr>
                                        <p:cTn id="12" dur="800" decel="100000" fill="hold"/>
                                        <p:tgtEl>
                                          <p:spTgt spid="18434"/>
                                        </p:tgtEl>
                                        <p:attrNameLst>
                                          <p:attrName>ppt_x</p:attrName>
                                        </p:attrNameLst>
                                      </p:cBhvr>
                                      <p:tavLst>
                                        <p:tav tm="0">
                                          <p:val>
                                            <p:strVal val="#ppt_x+0.4"/>
                                          </p:val>
                                        </p:tav>
                                        <p:tav tm="100000">
                                          <p:val>
                                            <p:strVal val="#ppt_x-0.05"/>
                                          </p:val>
                                        </p:tav>
                                      </p:tavLst>
                                    </p:anim>
                                    <p:anim calcmode="lin" valueType="num">
                                      <p:cBhvr>
                                        <p:cTn id="13" dur="800" decel="100000" fill="hold"/>
                                        <p:tgtEl>
                                          <p:spTgt spid="18434"/>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18434"/>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18434"/>
                                        </p:tgtEl>
                                        <p:attrNameLst>
                                          <p:attrName>ppt_y</p:attrName>
                                        </p:attrNameLst>
                                      </p:cBhvr>
                                      <p:tavLst>
                                        <p:tav tm="0">
                                          <p:val>
                                            <p:strVal val="#ppt_y+0.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800" decel="100000"/>
                                        <p:tgtEl>
                                          <p:spTgt spid="3">
                                            <p:txEl>
                                              <p:pRg st="1" end="1"/>
                                            </p:txEl>
                                          </p:spTgt>
                                        </p:tgtEl>
                                      </p:cBhvr>
                                    </p:animEffect>
                                    <p:anim calcmode="lin" valueType="num">
                                      <p:cBhvr>
                                        <p:cTn id="21"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heckerboard(across)">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diamond(in)">
                                      <p:cBhvr>
                                        <p:cTn id="40" dur="2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nodeType="clickEffect">
                                  <p:stCondLst>
                                    <p:cond delay="0"/>
                                  </p:stCondLst>
                                  <p:iterate type="lt">
                                    <p:tmPct val="10000"/>
                                  </p:iterate>
                                  <p:childTnLst>
                                    <p:set>
                                      <p:cBhvr>
                                        <p:cTn id="52" dur="1" fill="hold">
                                          <p:stCondLst>
                                            <p:cond delay="0"/>
                                          </p:stCondLst>
                                        </p:cTn>
                                        <p:tgtEl>
                                          <p:spTgt spid="3">
                                            <p:txEl>
                                              <p:pRg st="6" end="6"/>
                                            </p:txEl>
                                          </p:spTgt>
                                        </p:tgtEl>
                                        <p:attrNameLst>
                                          <p:attrName>style.visibility</p:attrName>
                                        </p:attrNameLst>
                                      </p:cBhvr>
                                      <p:to>
                                        <p:strVal val="visible"/>
                                      </p:to>
                                    </p:set>
                                    <p:anim by="(-#ppt_w*2)" calcmode="lin" valueType="num">
                                      <p:cBhvr rctx="PPT">
                                        <p:cTn id="53" dur="500" autoRev="1" fill="hold">
                                          <p:stCondLst>
                                            <p:cond delay="0"/>
                                          </p:stCondLst>
                                        </p:cTn>
                                        <p:tgtEl>
                                          <p:spTgt spid="3">
                                            <p:txEl>
                                              <p:pRg st="6" end="6"/>
                                            </p:txEl>
                                          </p:spTgt>
                                        </p:tgtEl>
                                        <p:attrNameLst>
                                          <p:attrName>ppt_w</p:attrName>
                                        </p:attrNameLst>
                                      </p:cBhvr>
                                    </p:anim>
                                    <p:anim by="(#ppt_w*0.50)" calcmode="lin" valueType="num">
                                      <p:cBhvr>
                                        <p:cTn id="54" dur="500" decel="50000" autoRev="1" fill="hold">
                                          <p:stCondLst>
                                            <p:cond delay="0"/>
                                          </p:stCondLst>
                                        </p:cTn>
                                        <p:tgtEl>
                                          <p:spTgt spid="3">
                                            <p:txEl>
                                              <p:pRg st="6" end="6"/>
                                            </p:txEl>
                                          </p:spTgt>
                                        </p:tgtEl>
                                        <p:attrNameLst>
                                          <p:attrName>ppt_x</p:attrName>
                                        </p:attrNameLst>
                                      </p:cBhvr>
                                    </p:anim>
                                    <p:anim from="(-#ppt_h/2)" to="(#ppt_y)" calcmode="lin" valueType="num">
                                      <p:cBhvr>
                                        <p:cTn id="55" dur="1000" fill="hold">
                                          <p:stCondLst>
                                            <p:cond delay="0"/>
                                          </p:stCondLst>
                                        </p:cTn>
                                        <p:tgtEl>
                                          <p:spTgt spid="3">
                                            <p:txEl>
                                              <p:pRg st="6" end="6"/>
                                            </p:txEl>
                                          </p:spTgt>
                                        </p:tgtEl>
                                        <p:attrNameLst>
                                          <p:attrName>ppt_y</p:attrName>
                                        </p:attrNameLst>
                                      </p:cBhvr>
                                    </p:anim>
                                    <p:animRot by="21600000">
                                      <p:cBhvr>
                                        <p:cTn id="56" dur="10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u="sng" dirty="0" smtClean="0"/>
              <a:t>Το γέλιο στη ζωή μας!!!</a:t>
            </a:r>
            <a:br>
              <a:rPr lang="el-GR" b="1" i="1" u="sng" dirty="0" smtClean="0"/>
            </a:br>
            <a:endParaRPr lang="el-GR" i="1" u="sng" dirty="0"/>
          </a:p>
        </p:txBody>
      </p:sp>
      <p:sp>
        <p:nvSpPr>
          <p:cNvPr id="3" name="2 - Θέση περιεχομένου"/>
          <p:cNvSpPr>
            <a:spLocks noGrp="1"/>
          </p:cNvSpPr>
          <p:nvPr>
            <p:ph idx="1"/>
          </p:nvPr>
        </p:nvSpPr>
        <p:spPr>
          <a:xfrm>
            <a:off x="457200" y="1214422"/>
            <a:ext cx="8229600" cy="5643578"/>
          </a:xfrm>
        </p:spPr>
        <p:txBody>
          <a:bodyPr>
            <a:normAutofit lnSpcReduction="10000"/>
          </a:bodyPr>
          <a:lstStyle/>
          <a:p>
            <a:pPr fontAlgn="base"/>
            <a:r>
              <a:rPr lang="el-GR" sz="2400" b="1" dirty="0" smtClean="0">
                <a:solidFill>
                  <a:schemeClr val="tx1">
                    <a:lumMod val="50000"/>
                  </a:schemeClr>
                </a:solidFill>
              </a:rPr>
              <a:t>Το γέλιο και τα ανέκδοτα κάνουν τη ζωή μας πιο χαρούμενη, πιο ανάλαφρη και πιο εύκολη. Η ζωή είναι γεμάτη εντάσεις, ψυχοφθόρες καταστάσεις και λύπες.</a:t>
            </a:r>
          </a:p>
          <a:p>
            <a:pPr fontAlgn="base"/>
            <a:endParaRPr lang="el-GR" sz="2400" b="1" dirty="0" smtClean="0">
              <a:solidFill>
                <a:schemeClr val="tx1">
                  <a:lumMod val="50000"/>
                </a:schemeClr>
              </a:solidFill>
            </a:endParaRPr>
          </a:p>
          <a:p>
            <a:pPr fontAlgn="base"/>
            <a:endParaRPr lang="el-GR" sz="2400" b="1" dirty="0" smtClean="0">
              <a:solidFill>
                <a:schemeClr val="tx1">
                  <a:lumMod val="50000"/>
                </a:schemeClr>
              </a:solidFill>
            </a:endParaRPr>
          </a:p>
          <a:p>
            <a:pPr fontAlgn="base"/>
            <a:endParaRPr lang="el-GR" sz="2400" b="1" dirty="0" smtClean="0">
              <a:solidFill>
                <a:schemeClr val="tx1">
                  <a:lumMod val="50000"/>
                </a:schemeClr>
              </a:solidFill>
            </a:endParaRPr>
          </a:p>
          <a:p>
            <a:pPr fontAlgn="base">
              <a:buNone/>
            </a:pPr>
            <a:endParaRPr lang="el-GR" sz="2400" b="1" dirty="0" smtClean="0">
              <a:solidFill>
                <a:schemeClr val="tx1">
                  <a:lumMod val="50000"/>
                </a:schemeClr>
              </a:solidFill>
            </a:endParaRPr>
          </a:p>
          <a:p>
            <a:pPr fontAlgn="base"/>
            <a:endParaRPr lang="el-GR" sz="2400" b="1" dirty="0" smtClean="0">
              <a:solidFill>
                <a:schemeClr val="tx1">
                  <a:lumMod val="50000"/>
                </a:schemeClr>
              </a:solidFill>
            </a:endParaRPr>
          </a:p>
          <a:p>
            <a:pPr fontAlgn="base"/>
            <a:endParaRPr lang="el-GR" sz="2400" b="1" dirty="0" smtClean="0">
              <a:solidFill>
                <a:schemeClr val="tx1">
                  <a:lumMod val="50000"/>
                </a:schemeClr>
              </a:solidFill>
            </a:endParaRPr>
          </a:p>
          <a:p>
            <a:pPr fontAlgn="base"/>
            <a:r>
              <a:rPr lang="el-GR" sz="2400" b="1" dirty="0" smtClean="0">
                <a:solidFill>
                  <a:schemeClr val="tx1">
                    <a:lumMod val="50000"/>
                  </a:schemeClr>
                </a:solidFill>
              </a:rPr>
              <a:t>Συνήθως είμαστε όλοι τόσο απασχολημένοι στη ζωή μας με όσα συμβαίνουν γύρω μας, που έχουμε ξεχάσει πώς να χαμογελάμε και πώς να απολαμβάνουμε τα μικρά </a:t>
            </a:r>
            <a:r>
              <a:rPr lang="el-GR" sz="2400" b="1" u="sng" dirty="0" smtClean="0">
                <a:solidFill>
                  <a:schemeClr val="tx1">
                    <a:lumMod val="50000"/>
                  </a:schemeClr>
                </a:solidFill>
                <a:hlinkClick r:id="rId2"/>
              </a:rPr>
              <a:t>αστεία</a:t>
            </a:r>
            <a:r>
              <a:rPr lang="el-GR" sz="2400" b="1" dirty="0" smtClean="0">
                <a:solidFill>
                  <a:schemeClr val="tx1">
                    <a:lumMod val="50000"/>
                  </a:schemeClr>
                </a:solidFill>
              </a:rPr>
              <a:t> που μας κάνουν να ξεφεύγουμε από την καθημερινότητα μας.</a:t>
            </a:r>
          </a:p>
          <a:p>
            <a:endParaRPr lang="el-GR" dirty="0"/>
          </a:p>
        </p:txBody>
      </p:sp>
      <p:pic>
        <p:nvPicPr>
          <p:cNvPr id="19460" name="Picture 4" descr="http://asopossos.files.wordpress.com/2010/02/smile.jpg?w=313&amp;h=317"/>
          <p:cNvPicPr>
            <a:picLocks noChangeAspect="1" noChangeArrowheads="1"/>
          </p:cNvPicPr>
          <p:nvPr/>
        </p:nvPicPr>
        <p:blipFill>
          <a:blip r:embed="rId3" cstate="print"/>
          <a:srcRect/>
          <a:stretch>
            <a:fillRect/>
          </a:stretch>
        </p:blipFill>
        <p:spPr bwMode="auto">
          <a:xfrm rot="20248852">
            <a:off x="3037019" y="2673765"/>
            <a:ext cx="2069112" cy="209555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800" decel="100000"/>
                                        <p:tgtEl>
                                          <p:spTgt spid="19460"/>
                                        </p:tgtEl>
                                      </p:cBhvr>
                                    </p:animEffect>
                                    <p:anim calcmode="lin" valueType="num">
                                      <p:cBhvr>
                                        <p:cTn id="16" dur="800" decel="100000" fill="hold"/>
                                        <p:tgtEl>
                                          <p:spTgt spid="19460"/>
                                        </p:tgtEl>
                                        <p:attrNameLst>
                                          <p:attrName>style.rotation</p:attrName>
                                        </p:attrNameLst>
                                      </p:cBhvr>
                                      <p:tavLst>
                                        <p:tav tm="0">
                                          <p:val>
                                            <p:fltVal val="-90"/>
                                          </p:val>
                                        </p:tav>
                                        <p:tav tm="100000">
                                          <p:val>
                                            <p:fltVal val="0"/>
                                          </p:val>
                                        </p:tav>
                                      </p:tavLst>
                                    </p:anim>
                                    <p:anim calcmode="lin" valueType="num">
                                      <p:cBhvr>
                                        <p:cTn id="17" dur="800" decel="100000" fill="hold"/>
                                        <p:tgtEl>
                                          <p:spTgt spid="19460"/>
                                        </p:tgtEl>
                                        <p:attrNameLst>
                                          <p:attrName>ppt_x</p:attrName>
                                        </p:attrNameLst>
                                      </p:cBhvr>
                                      <p:tavLst>
                                        <p:tav tm="0">
                                          <p:val>
                                            <p:strVal val="#ppt_x+0.4"/>
                                          </p:val>
                                        </p:tav>
                                        <p:tav tm="100000">
                                          <p:val>
                                            <p:strVal val="#ppt_x-0.05"/>
                                          </p:val>
                                        </p:tav>
                                      </p:tavLst>
                                    </p:anim>
                                    <p:anim calcmode="lin" valueType="num">
                                      <p:cBhvr>
                                        <p:cTn id="18" dur="800" decel="100000" fill="hold"/>
                                        <p:tgtEl>
                                          <p:spTgt spid="1946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946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9460"/>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800" decel="100000"/>
                                        <p:tgtEl>
                                          <p:spTgt spid="3">
                                            <p:txEl>
                                              <p:pRg st="0" end="0"/>
                                            </p:txEl>
                                          </p:spTgt>
                                        </p:tgtEl>
                                      </p:cBhvr>
                                    </p:animEffect>
                                    <p:anim calcmode="lin" valueType="num">
                                      <p:cBhvr>
                                        <p:cTn id="2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800" decel="100000"/>
                                        <p:tgtEl>
                                          <p:spTgt spid="3">
                                            <p:txEl>
                                              <p:pRg st="7" end="7"/>
                                            </p:txEl>
                                          </p:spTgt>
                                        </p:tgtEl>
                                      </p:cBhvr>
                                    </p:animEffect>
                                    <p:anim calcmode="lin" valueType="num">
                                      <p:cBhvr>
                                        <p:cTn id="3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fontAlgn="base"/>
            <a:r>
              <a:rPr lang="el-GR" b="1" dirty="0" smtClean="0"/>
              <a:t>Αστεία και σοβαρά για το γέλιο!</a:t>
            </a:r>
            <a:endParaRPr lang="el-GR" b="1" dirty="0"/>
          </a:p>
        </p:txBody>
      </p:sp>
      <p:sp>
        <p:nvSpPr>
          <p:cNvPr id="3" name="2 - Θέση περιεχομένου"/>
          <p:cNvSpPr>
            <a:spLocks noGrp="1"/>
          </p:cNvSpPr>
          <p:nvPr>
            <p:ph idx="1"/>
          </p:nvPr>
        </p:nvSpPr>
        <p:spPr/>
        <p:txBody>
          <a:bodyPr>
            <a:normAutofit/>
          </a:bodyPr>
          <a:lstStyle/>
          <a:p>
            <a:pPr>
              <a:buNone/>
            </a:pPr>
            <a:r>
              <a:rPr lang="el-GR" sz="2400" b="1" i="1" dirty="0" smtClean="0">
                <a:solidFill>
                  <a:schemeClr val="bg1">
                    <a:lumMod val="50000"/>
                  </a:schemeClr>
                </a:solidFill>
              </a:rPr>
              <a:t>Από έρευνα που έγινε στις Η.Π.Α.</a:t>
            </a:r>
          </a:p>
          <a:p>
            <a:pPr>
              <a:buNone/>
            </a:pPr>
            <a:r>
              <a:rPr lang="el-GR" sz="2400" b="1" i="1" dirty="0" smtClean="0">
                <a:solidFill>
                  <a:schemeClr val="bg1">
                    <a:lumMod val="50000"/>
                  </a:schemeClr>
                </a:solidFill>
              </a:rPr>
              <a:t>συγκεντρώθηκαν τα εξής στοιχεία </a:t>
            </a:r>
            <a:r>
              <a:rPr lang="en-US" sz="2400" b="1" i="1" dirty="0" smtClean="0">
                <a:solidFill>
                  <a:schemeClr val="bg1">
                    <a:lumMod val="50000"/>
                  </a:schemeClr>
                </a:solidFill>
              </a:rPr>
              <a:t>:</a:t>
            </a:r>
            <a:endParaRPr lang="el-GR" sz="2400" b="1" i="1" dirty="0" smtClean="0">
              <a:solidFill>
                <a:schemeClr val="bg1">
                  <a:lumMod val="50000"/>
                </a:schemeClr>
              </a:solidFill>
            </a:endParaRPr>
          </a:p>
          <a:p>
            <a:pPr>
              <a:buNone/>
            </a:pPr>
            <a:endParaRPr lang="el-GR" sz="2400" b="1" i="1" dirty="0" smtClean="0">
              <a:solidFill>
                <a:schemeClr val="bg1">
                  <a:lumMod val="50000"/>
                </a:schemeClr>
              </a:solidFill>
            </a:endParaRPr>
          </a:p>
          <a:p>
            <a:pPr>
              <a:buNone/>
            </a:pPr>
            <a:r>
              <a:rPr lang="el-GR" sz="2400" b="1" i="1" dirty="0" smtClean="0">
                <a:solidFill>
                  <a:schemeClr val="bg1">
                    <a:lumMod val="50000"/>
                  </a:schemeClr>
                </a:solidFill>
              </a:rPr>
              <a:t>1)</a:t>
            </a:r>
            <a:r>
              <a:rPr lang="el-GR" sz="2400" dirty="0" smtClean="0"/>
              <a:t> Μελέτες έχουν εντοπίσει 18 διαφορετικά χαμόγελα. Το πιο συνηθισμένο είδος είναι το χαμόγελο της απόλαυσης.</a:t>
            </a:r>
            <a:endParaRPr lang="el-GR" sz="2400" b="1" i="1" dirty="0">
              <a:solidFill>
                <a:schemeClr val="bg1">
                  <a:lumMod val="50000"/>
                </a:schemeClr>
              </a:solidFill>
            </a:endParaRPr>
          </a:p>
        </p:txBody>
      </p:sp>
      <p:pic>
        <p:nvPicPr>
          <p:cNvPr id="21506" name="Picture 2" descr="http://blog.ideales.gr/wp-content/uploads/%CE%A0%CE%97%CE%A1%CE%91%CE%A4%CE%95-%CE%A4%CE%97-%CE%94%CE%9F%CE%A3%CE%97-%CE%A3%CE%91%CE%A3-%CE%A3%CE%97%CE%9C%CE%95%CE%A1%CE%91-1.jpg"/>
          <p:cNvPicPr>
            <a:picLocks noChangeAspect="1" noChangeArrowheads="1"/>
          </p:cNvPicPr>
          <p:nvPr/>
        </p:nvPicPr>
        <p:blipFill>
          <a:blip r:embed="rId2" cstate="print"/>
          <a:srcRect/>
          <a:stretch>
            <a:fillRect/>
          </a:stretch>
        </p:blipFill>
        <p:spPr bwMode="auto">
          <a:xfrm rot="20932582">
            <a:off x="4143372" y="4452954"/>
            <a:ext cx="3848074" cy="240504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500"/>
                                        <p:tgtEl>
                                          <p:spTgt spid="3">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1506"/>
                                        </p:tgtEl>
                                        <p:attrNameLst>
                                          <p:attrName>style.visibility</p:attrName>
                                        </p:attrNameLst>
                                      </p:cBhvr>
                                      <p:to>
                                        <p:strVal val="visible"/>
                                      </p:to>
                                    </p:set>
                                    <p:animEffect transition="in" filter="box(in)">
                                      <p:cBhvr>
                                        <p:cTn id="26"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Προσαρμοσμένος 8">
      <a:dk1>
        <a:srgbClr val="EA157A"/>
      </a:dk1>
      <a:lt1>
        <a:srgbClr val="EA157A"/>
      </a:lt1>
      <a:dk2>
        <a:srgbClr val="FBD9E9"/>
      </a:dk2>
      <a:lt2>
        <a:srgbClr val="EA157A"/>
      </a:lt2>
      <a:accent1>
        <a:srgbClr val="EA157A"/>
      </a:accent1>
      <a:accent2>
        <a:srgbClr val="EA157A"/>
      </a:accent2>
      <a:accent3>
        <a:srgbClr val="EA157A"/>
      </a:accent3>
      <a:accent4>
        <a:srgbClr val="EA157A"/>
      </a:accent4>
      <a:accent5>
        <a:srgbClr val="EA157A"/>
      </a:accent5>
      <a:accent6>
        <a:srgbClr val="EA157A"/>
      </a:accent6>
      <a:hlink>
        <a:srgbClr val="EA157A"/>
      </a:hlink>
      <a:folHlink>
        <a:srgbClr val="EA157A"/>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195</TotalTime>
  <Words>527</Words>
  <Application>Microsoft Office PowerPoint</Application>
  <PresentationFormat>Προβολή στην οθόνη (4:3)</PresentationFormat>
  <Paragraphs>70</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Ζωντάνια</vt:lpstr>
      <vt:lpstr>Το γέλιο στην ζωή μας !!!</vt:lpstr>
      <vt:lpstr>Τι είναι το γέλιο;</vt:lpstr>
      <vt:lpstr>Τι είναι το χιούμορ;</vt:lpstr>
      <vt:lpstr>Τι προσφέρει το χιούμορ και το γέλιο; </vt:lpstr>
      <vt:lpstr>Διαφάνεια 5</vt:lpstr>
      <vt:lpstr>Τα είδη χιούμορ!!! </vt:lpstr>
      <vt:lpstr>Διαφάνεια 7</vt:lpstr>
      <vt:lpstr>Το γέλιο στη ζωή μας!!! </vt:lpstr>
      <vt:lpstr>Αστεία και σοβαρά για το γέλιο!</vt:lpstr>
      <vt:lpstr>Διαφάνεια 10</vt:lpstr>
      <vt:lpstr>Διαφάνεια 11</vt:lpstr>
      <vt:lpstr>Διαφάνεια 12</vt:lpstr>
      <vt:lpstr>Το χιούμορ και το γέλιο μας φέρνουν πιο κοντά!!! </vt:lpstr>
      <vt:lpstr>Διαφάνεια 14</vt:lpstr>
      <vt:lpstr>Οι άνθρωποι με χιούμορ κερδίζουν!!! </vt:lpstr>
      <vt:lpstr>Έρωτας και χιούμορ!!! </vt:lpstr>
      <vt:lpstr>Διαφάνεια 17</vt:lpstr>
      <vt:lpstr>Διαφάνεια 18</vt:lpstr>
      <vt:lpstr>Διαφάνεια 19</vt:lpstr>
      <vt:lpstr>Διαφάνεια 20</vt:lpstr>
      <vt:lpstr>ΣΑΣ  ΕΥΧΑΡΙΣΤΟΥΜΕ  ΠΟΛΎ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γέλιο στην ζωή μας !!!</dc:title>
  <cp:lastModifiedBy>maria xrhstos</cp:lastModifiedBy>
  <cp:revision>19</cp:revision>
  <dcterms:modified xsi:type="dcterms:W3CDTF">2013-02-10T12:18:30Z</dcterms:modified>
</cp:coreProperties>
</file>